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43" r:id="rId2"/>
    <p:sldMasterId id="2147483767" r:id="rId3"/>
    <p:sldMasterId id="2147483785" r:id="rId4"/>
  </p:sldMasterIdLst>
  <p:notesMasterIdLst>
    <p:notesMasterId r:id="rId17"/>
  </p:notesMasterIdLst>
  <p:sldIdLst>
    <p:sldId id="256" r:id="rId5"/>
    <p:sldId id="257" r:id="rId6"/>
    <p:sldId id="275" r:id="rId7"/>
    <p:sldId id="259" r:id="rId8"/>
    <p:sldId id="273" r:id="rId9"/>
    <p:sldId id="261" r:id="rId10"/>
    <p:sldId id="267" r:id="rId11"/>
    <p:sldId id="265" r:id="rId12"/>
    <p:sldId id="272" r:id="rId13"/>
    <p:sldId id="266"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933FF"/>
    <a:srgbClr val="EB192C"/>
    <a:srgbClr val="D71326"/>
    <a:srgbClr val="FFFFFF"/>
    <a:srgbClr val="FEE786"/>
    <a:srgbClr val="FDD836"/>
    <a:srgbClr val="F484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58824" autoAdjust="0"/>
  </p:normalViewPr>
  <p:slideViewPr>
    <p:cSldViewPr snapToGrid="0">
      <p:cViewPr>
        <p:scale>
          <a:sx n="60" d="100"/>
          <a:sy n="60" d="100"/>
        </p:scale>
        <p:origin x="102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57FEF-9DD5-403D-902F-1007C829CA82}"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608DA-80AA-4034-BE7B-77E509F803AB}" type="slidenum">
              <a:rPr lang="en-US" smtClean="0"/>
              <a:t>‹#›</a:t>
            </a:fld>
            <a:endParaRPr lang="en-US"/>
          </a:p>
        </p:txBody>
      </p:sp>
    </p:spTree>
    <p:extLst>
      <p:ext uri="{BB962C8B-B14F-4D97-AF65-F5344CB8AC3E}">
        <p14:creationId xmlns:p14="http://schemas.microsoft.com/office/powerpoint/2010/main" val="191627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Hello. My name is Katon Pang, data scientist with DDS Analytic.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We were asked to work with talent management to identify factors that lead to attrition in Frito Lay, and we’re here presenting our findings. </a:t>
            </a:r>
          </a:p>
          <a:p>
            <a:r>
              <a:rPr lang="en-US" b="0" i="0" dirty="0">
                <a:solidFill>
                  <a:srgbClr val="D1D5DB"/>
                </a:solidFill>
                <a:effectLst/>
                <a:latin typeface="Söhne"/>
              </a:rPr>
              <a:t>We Thank you very much for this opportunity and your time joining this presentation today. </a:t>
            </a:r>
            <a:endParaRPr lang="en-US" dirty="0"/>
          </a:p>
        </p:txBody>
      </p:sp>
      <p:sp>
        <p:nvSpPr>
          <p:cNvPr id="4" name="Slide Number Placeholder 3"/>
          <p:cNvSpPr>
            <a:spLocks noGrp="1"/>
          </p:cNvSpPr>
          <p:nvPr>
            <p:ph type="sldNum" sz="quarter" idx="5"/>
          </p:nvPr>
        </p:nvSpPr>
        <p:spPr/>
        <p:txBody>
          <a:bodyPr/>
          <a:lstStyle/>
          <a:p>
            <a:fld id="{E99608DA-80AA-4034-BE7B-77E509F803AB}" type="slidenum">
              <a:rPr lang="en-US" smtClean="0"/>
              <a:t>1</a:t>
            </a:fld>
            <a:endParaRPr lang="en-US"/>
          </a:p>
        </p:txBody>
      </p:sp>
    </p:spTree>
    <p:extLst>
      <p:ext uri="{BB962C8B-B14F-4D97-AF65-F5344CB8AC3E}">
        <p14:creationId xmlns:p14="http://schemas.microsoft.com/office/powerpoint/2010/main" val="1672317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used linear regression approach to create model for monthly income prediction. The criteria for the model is to have </a:t>
            </a:r>
            <a:r>
              <a:rPr lang="en-US" sz="1200" dirty="0">
                <a:cs typeface="Segoe UI Light" panose="020B0502040204020203" pitchFamily="34" charset="0"/>
              </a:rPr>
              <a:t>Root Mean Squared Error less than 3000. </a:t>
            </a:r>
          </a:p>
          <a:p>
            <a:endParaRPr lang="en-US" sz="1200" dirty="0">
              <a:cs typeface="Segoe UI Light" panose="020B0502040204020203" pitchFamily="34" charset="0"/>
            </a:endParaRPr>
          </a:p>
          <a:p>
            <a:r>
              <a:rPr lang="en-US" sz="1200" dirty="0">
                <a:cs typeface="Segoe UI Light" panose="020B0502040204020203" pitchFamily="34" charset="0"/>
              </a:rPr>
              <a:t>Four different models were compared, using </a:t>
            </a:r>
            <a:r>
              <a:rPr lang="en-US" sz="1200" dirty="0" err="1">
                <a:cs typeface="Segoe UI Light" panose="020B0502040204020203" pitchFamily="34" charset="0"/>
              </a:rPr>
              <a:t>joblevel</a:t>
            </a:r>
            <a:r>
              <a:rPr lang="en-US" sz="1200" dirty="0">
                <a:cs typeface="Segoe UI Light" panose="020B0502040204020203" pitchFamily="34" charset="0"/>
              </a:rPr>
              <a:t> and </a:t>
            </a:r>
            <a:r>
              <a:rPr lang="en-US" sz="1200" dirty="0" err="1">
                <a:cs typeface="Segoe UI Light" panose="020B0502040204020203" pitchFamily="34" charset="0"/>
              </a:rPr>
              <a:t>totalworking</a:t>
            </a:r>
            <a:r>
              <a:rPr lang="en-US" sz="1200" dirty="0">
                <a:cs typeface="Segoe UI Light" panose="020B0502040204020203" pitchFamily="34" charset="0"/>
              </a:rPr>
              <a:t> years alone and two together, lastly add an interactive term, the product of </a:t>
            </a:r>
            <a:r>
              <a:rPr lang="en-US" sz="1200" dirty="0" err="1">
                <a:cs typeface="Segoe UI Light" panose="020B0502040204020203" pitchFamily="34" charset="0"/>
              </a:rPr>
              <a:t>joblevel</a:t>
            </a:r>
            <a:r>
              <a:rPr lang="en-US" sz="1200" dirty="0">
                <a:cs typeface="Segoe UI Light" panose="020B0502040204020203" pitchFamily="34" charset="0"/>
              </a:rPr>
              <a:t> and </a:t>
            </a:r>
            <a:r>
              <a:rPr lang="en-US" sz="1200" dirty="0" err="1">
                <a:cs typeface="Segoe UI Light" panose="020B0502040204020203" pitchFamily="34" charset="0"/>
              </a:rPr>
              <a:t>totalworking</a:t>
            </a:r>
            <a:r>
              <a:rPr lang="en-US" sz="1200" dirty="0">
                <a:cs typeface="Segoe UI Light" panose="020B0502040204020203" pitchFamily="34" charset="0"/>
              </a:rPr>
              <a:t> years for Model 4. </a:t>
            </a:r>
          </a:p>
          <a:p>
            <a:endParaRPr lang="en-US" sz="1200" dirty="0">
              <a:cs typeface="Segoe UI Light" panose="020B0502040204020203" pitchFamily="34" charset="0"/>
            </a:endParaRPr>
          </a:p>
          <a:p>
            <a:r>
              <a:rPr lang="en-US" sz="1200" dirty="0">
                <a:cs typeface="Segoe UI Light" panose="020B0502040204020203" pitchFamily="34" charset="0"/>
              </a:rPr>
              <a:t>Model 4 has the least Root Mean Squared Error and also below 3000. It was chosen for monthly income prediction. </a:t>
            </a:r>
            <a:endParaRPr lang="en-US" dirty="0"/>
          </a:p>
        </p:txBody>
      </p:sp>
      <p:sp>
        <p:nvSpPr>
          <p:cNvPr id="4" name="Slide Number Placeholder 3"/>
          <p:cNvSpPr>
            <a:spLocks noGrp="1"/>
          </p:cNvSpPr>
          <p:nvPr>
            <p:ph type="sldNum" sz="quarter" idx="5"/>
          </p:nvPr>
        </p:nvSpPr>
        <p:spPr/>
        <p:txBody>
          <a:bodyPr/>
          <a:lstStyle/>
          <a:p>
            <a:fld id="{E99608DA-80AA-4034-BE7B-77E509F803AB}" type="slidenum">
              <a:rPr lang="en-US" smtClean="0"/>
              <a:t>10</a:t>
            </a:fld>
            <a:endParaRPr lang="en-US"/>
          </a:p>
        </p:txBody>
      </p:sp>
    </p:spTree>
    <p:extLst>
      <p:ext uri="{BB962C8B-B14F-4D97-AF65-F5344CB8AC3E}">
        <p14:creationId xmlns:p14="http://schemas.microsoft.com/office/powerpoint/2010/main" val="139057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employees who are relatively younger, just started or at the beginning of their career, are single, at stock option level 0 or those who do not own any company stock, those who work overtime, have low job involvement, would be more likely to leave the company.  </a:t>
            </a:r>
          </a:p>
          <a:p>
            <a:endParaRPr lang="en-US" dirty="0"/>
          </a:p>
        </p:txBody>
      </p:sp>
      <p:sp>
        <p:nvSpPr>
          <p:cNvPr id="4" name="Slide Number Placeholder 3"/>
          <p:cNvSpPr>
            <a:spLocks noGrp="1"/>
          </p:cNvSpPr>
          <p:nvPr>
            <p:ph type="sldNum" sz="quarter" idx="5"/>
          </p:nvPr>
        </p:nvSpPr>
        <p:spPr/>
        <p:txBody>
          <a:bodyPr/>
          <a:lstStyle/>
          <a:p>
            <a:fld id="{E99608DA-80AA-4034-BE7B-77E509F803AB}" type="slidenum">
              <a:rPr lang="en-US" smtClean="0"/>
              <a:t>11</a:t>
            </a:fld>
            <a:endParaRPr lang="en-US"/>
          </a:p>
        </p:txBody>
      </p:sp>
    </p:spTree>
    <p:extLst>
      <p:ext uri="{BB962C8B-B14F-4D97-AF65-F5344CB8AC3E}">
        <p14:creationId xmlns:p14="http://schemas.microsoft.com/office/powerpoint/2010/main" val="385547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333"/>
                </a:solidFill>
                <a:effectLst/>
                <a:latin typeface="+mn-lt"/>
              </a:rPr>
              <a:t>Thank you. We appreciate your time with us. Please feel free to contact me if there’s any questions. </a:t>
            </a:r>
            <a:endParaRPr lang="en-US" b="0" dirty="0">
              <a:latin typeface="+mn-lt"/>
            </a:endParaRPr>
          </a:p>
        </p:txBody>
      </p:sp>
      <p:sp>
        <p:nvSpPr>
          <p:cNvPr id="4" name="Slide Number Placeholder 3"/>
          <p:cNvSpPr>
            <a:spLocks noGrp="1"/>
          </p:cNvSpPr>
          <p:nvPr>
            <p:ph type="sldNum" sz="quarter" idx="5"/>
          </p:nvPr>
        </p:nvSpPr>
        <p:spPr/>
        <p:txBody>
          <a:bodyPr/>
          <a:lstStyle/>
          <a:p>
            <a:fld id="{E99608DA-80AA-4034-BE7B-77E509F803AB}" type="slidenum">
              <a:rPr lang="en-US" smtClean="0"/>
              <a:t>12</a:t>
            </a:fld>
            <a:endParaRPr lang="en-US"/>
          </a:p>
        </p:txBody>
      </p:sp>
    </p:spTree>
    <p:extLst>
      <p:ext uri="{BB962C8B-B14F-4D97-AF65-F5344CB8AC3E}">
        <p14:creationId xmlns:p14="http://schemas.microsoft.com/office/powerpoint/2010/main" val="4181905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Minimizing employee turnover is instrumental in cost reduction and strategic workforce planning. Furthermore, it enables Frito Lay to attain higher productivity levels, enhances customer satisfaction, and be more attractive to top-tier talent. </a:t>
            </a:r>
          </a:p>
          <a:p>
            <a:endParaRPr lang="en-US" b="0" i="0" dirty="0">
              <a:solidFill>
                <a:srgbClr val="D1D5DB"/>
              </a:solidFill>
              <a:effectLst/>
              <a:latin typeface="Söhne"/>
            </a:endParaRPr>
          </a:p>
          <a:p>
            <a:r>
              <a:rPr lang="en-US" b="0" i="0" dirty="0">
                <a:solidFill>
                  <a:srgbClr val="D1D5DB"/>
                </a:solidFill>
                <a:effectLst/>
                <a:latin typeface="Söhne"/>
              </a:rPr>
              <a:t>This study is to identify top factors that lead to attrition, to derive a model to predict attritions and a model to predict monthly income, and to discover any job role specific trends.</a:t>
            </a:r>
          </a:p>
        </p:txBody>
      </p:sp>
      <p:sp>
        <p:nvSpPr>
          <p:cNvPr id="4" name="Slide Number Placeholder 3"/>
          <p:cNvSpPr>
            <a:spLocks noGrp="1"/>
          </p:cNvSpPr>
          <p:nvPr>
            <p:ph type="sldNum" sz="quarter" idx="5"/>
          </p:nvPr>
        </p:nvSpPr>
        <p:spPr/>
        <p:txBody>
          <a:bodyPr/>
          <a:lstStyle/>
          <a:p>
            <a:fld id="{E99608DA-80AA-4034-BE7B-77E509F803AB}" type="slidenum">
              <a:rPr lang="en-US" smtClean="0"/>
              <a:t>2</a:t>
            </a:fld>
            <a:endParaRPr lang="en-US"/>
          </a:p>
        </p:txBody>
      </p:sp>
    </p:spTree>
    <p:extLst>
      <p:ext uri="{BB962C8B-B14F-4D97-AF65-F5344CB8AC3E}">
        <p14:creationId xmlns:p14="http://schemas.microsoft.com/office/powerpoint/2010/main" val="52976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given a dataset of 870 employees. After removing employee identification information, there were 31 </a:t>
            </a:r>
            <a:r>
              <a:rPr lang="en-US" sz="1200" dirty="0"/>
              <a:t>attributes</a:t>
            </a:r>
            <a:r>
              <a:rPr lang="en-US" dirty="0"/>
              <a:t>, 8 of them were non-numeric categorical variables. There was no missing values in the dataset. </a:t>
            </a:r>
          </a:p>
          <a:p>
            <a:endParaRPr lang="en-US" dirty="0"/>
          </a:p>
          <a:p>
            <a:r>
              <a:rPr lang="en-US" dirty="0"/>
              <a:t>Most attributes in our data were heavily right-skewed, as illustrated here by the monthly income distribution, often we looked at the medians of the attribute for the center value.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sz="1200" dirty="0"/>
              <a:t>attributes</a:t>
            </a:r>
            <a:r>
              <a:rPr lang="en-US" dirty="0"/>
              <a:t> were first passed through a process to find their correlation with Attrition. The 8 non-numeric variables were converted to their numeric representation before the process. </a:t>
            </a:r>
          </a:p>
          <a:p>
            <a:r>
              <a:rPr lang="en-US" dirty="0"/>
              <a:t>Then we further analyzed those relationships with relatively higher correlation and also other interesting </a:t>
            </a:r>
            <a:r>
              <a:rPr lang="en-US" sz="1200" dirty="0"/>
              <a:t>factors</a:t>
            </a:r>
            <a:r>
              <a:rPr lang="en-US" dirty="0"/>
              <a:t>. </a:t>
            </a:r>
          </a:p>
          <a:p>
            <a:endParaRPr lang="en-US" dirty="0"/>
          </a:p>
          <a:p>
            <a:r>
              <a:rPr lang="en-US" dirty="0"/>
              <a:t>As shown on this bar plot, there’s 16% attrition rate, or 140 employees who left the company. The dataset is imbalanced as expected since attrition is not a very frequent event. </a:t>
            </a:r>
          </a:p>
          <a:p>
            <a:endParaRPr lang="en-US" dirty="0"/>
          </a:p>
          <a:p>
            <a:r>
              <a:rPr lang="en-US" dirty="0"/>
              <a:t>We will use oversampling method to remediate the imbalance when we train and validate our attrition models. we’ll go into the details later. </a:t>
            </a:r>
          </a:p>
          <a:p>
            <a:endParaRPr lang="en-US" dirty="0"/>
          </a:p>
          <a:p>
            <a:endParaRPr lang="en-US" dirty="0"/>
          </a:p>
        </p:txBody>
      </p:sp>
      <p:sp>
        <p:nvSpPr>
          <p:cNvPr id="4" name="Slide Number Placeholder 3"/>
          <p:cNvSpPr>
            <a:spLocks noGrp="1"/>
          </p:cNvSpPr>
          <p:nvPr>
            <p:ph type="sldNum" sz="quarter" idx="5"/>
          </p:nvPr>
        </p:nvSpPr>
        <p:spPr/>
        <p:txBody>
          <a:bodyPr/>
          <a:lstStyle/>
          <a:p>
            <a:fld id="{E99608DA-80AA-4034-BE7B-77E509F803AB}" type="slidenum">
              <a:rPr lang="en-US" smtClean="0"/>
              <a:t>3</a:t>
            </a:fld>
            <a:endParaRPr lang="en-US"/>
          </a:p>
        </p:txBody>
      </p:sp>
    </p:spTree>
    <p:extLst>
      <p:ext uri="{BB962C8B-B14F-4D97-AF65-F5344CB8AC3E}">
        <p14:creationId xmlns:p14="http://schemas.microsoft.com/office/powerpoint/2010/main" val="194169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top 3 contributing factors to employee attrition. </a:t>
            </a:r>
          </a:p>
          <a:p>
            <a:endParaRPr lang="en-US" dirty="0"/>
          </a:p>
          <a:p>
            <a:r>
              <a:rPr lang="en-US" dirty="0"/>
              <a:t>As shown on the </a:t>
            </a:r>
            <a:r>
              <a:rPr lang="en-US" dirty="0" err="1"/>
              <a:t>barplot</a:t>
            </a:r>
            <a:r>
              <a:rPr lang="en-US" dirty="0"/>
              <a:t> on the left, attrition by job involvement. Almost half of the employees who were most dissatisfied with their involvement left the company.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47% of those who left the company rated their job involvement level 1 and 2. </a:t>
            </a:r>
          </a:p>
          <a:p>
            <a:endParaRPr lang="en-US" dirty="0"/>
          </a:p>
          <a:p>
            <a:r>
              <a:rPr lang="en-US" dirty="0"/>
              <a:t>Looking at the </a:t>
            </a:r>
            <a:r>
              <a:rPr lang="en-US" dirty="0" err="1"/>
              <a:t>barplot</a:t>
            </a:r>
            <a:r>
              <a:rPr lang="en-US" dirty="0"/>
              <a:t> on the right, attrition by overtime.</a:t>
            </a:r>
          </a:p>
          <a:p>
            <a:r>
              <a:rPr lang="en-US" dirty="0"/>
              <a:t>We can see the big difference in attrition rate between employees who worked overtime vs those didn’t work overtime</a:t>
            </a:r>
          </a:p>
          <a:p>
            <a:r>
              <a:rPr lang="en-US" dirty="0"/>
              <a:t>57% of those who left the company had worked overtime. </a:t>
            </a:r>
          </a:p>
          <a:p>
            <a:endParaRPr lang="en-US" dirty="0"/>
          </a:p>
          <a:p>
            <a:r>
              <a:rPr lang="en-US" dirty="0"/>
              <a:t>Barplot at the center shows attrition by job level. Employees at job level 1 were more likely to leave the company comparing to others.</a:t>
            </a:r>
          </a:p>
          <a:p>
            <a:r>
              <a:rPr lang="en-US" dirty="0"/>
              <a:t>61% of those who left the company were Job level 1</a:t>
            </a:r>
          </a:p>
          <a:p>
            <a:r>
              <a:rPr lang="en-US" dirty="0"/>
              <a:t>Job level is </a:t>
            </a:r>
            <a:r>
              <a:rPr lang="en-US" dirty="0" err="1"/>
              <a:t>higherly</a:t>
            </a:r>
            <a:r>
              <a:rPr lang="en-US" dirty="0"/>
              <a:t> correlated with monthly income and total working years. Hence salary is part of the top 3 contributing factors. Work experience is top indicator </a:t>
            </a:r>
          </a:p>
          <a:p>
            <a:endParaRPr lang="en-US" dirty="0"/>
          </a:p>
          <a:p>
            <a:r>
              <a:rPr lang="en-US" dirty="0"/>
              <a:t>Therefore, we assume that, employees who are relatively younger, at entry-level or job level 1, are single, at stock option level 0 or those who do not own any company stock, those who work overtime, have low job involvement, would be more likely to leave the company. </a:t>
            </a:r>
          </a:p>
        </p:txBody>
      </p:sp>
      <p:sp>
        <p:nvSpPr>
          <p:cNvPr id="4" name="Slide Number Placeholder 3"/>
          <p:cNvSpPr>
            <a:spLocks noGrp="1"/>
          </p:cNvSpPr>
          <p:nvPr>
            <p:ph type="sldNum" sz="quarter" idx="5"/>
          </p:nvPr>
        </p:nvSpPr>
        <p:spPr/>
        <p:txBody>
          <a:bodyPr/>
          <a:lstStyle/>
          <a:p>
            <a:fld id="{E99608DA-80AA-4034-BE7B-77E509F803AB}" type="slidenum">
              <a:rPr lang="en-US" smtClean="0"/>
              <a:t>4</a:t>
            </a:fld>
            <a:endParaRPr lang="en-US"/>
          </a:p>
        </p:txBody>
      </p:sp>
    </p:spTree>
    <p:extLst>
      <p:ext uri="{BB962C8B-B14F-4D97-AF65-F5344CB8AC3E}">
        <p14:creationId xmlns:p14="http://schemas.microsoft.com/office/powerpoint/2010/main" val="1317867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top 3 indicators for employee attrition. </a:t>
            </a:r>
          </a:p>
          <a:p>
            <a:endParaRPr lang="en-US" dirty="0"/>
          </a:p>
          <a:p>
            <a:r>
              <a:rPr lang="en-US" dirty="0"/>
              <a:t>Barplot on the left, attrition by stock option level.</a:t>
            </a:r>
          </a:p>
          <a:p>
            <a:r>
              <a:rPr lang="en-US" dirty="0"/>
              <a:t>We can see the attrition rate of stock option level 0 is higher than the others. </a:t>
            </a:r>
          </a:p>
          <a:p>
            <a:r>
              <a:rPr lang="en-US" dirty="0"/>
              <a:t>70% of those who left the company were at level 0. </a:t>
            </a:r>
          </a:p>
          <a:p>
            <a:endParaRPr lang="en-US" dirty="0"/>
          </a:p>
          <a:p>
            <a:r>
              <a:rPr lang="en-US" dirty="0"/>
              <a:t>we assumed level 0 means they does not own any company stocks, that they didn’t financially invest in the company. Or they didn’t have expendable income to invest. </a:t>
            </a:r>
          </a:p>
          <a:p>
            <a:endParaRPr lang="en-US" dirty="0"/>
          </a:p>
          <a:p>
            <a:r>
              <a:rPr lang="en-US" dirty="0"/>
              <a:t>Looking at the </a:t>
            </a:r>
            <a:r>
              <a:rPr lang="en-US" dirty="0" err="1"/>
              <a:t>barplot</a:t>
            </a:r>
            <a:r>
              <a:rPr lang="en-US" dirty="0"/>
              <a:t> on the right, shows attrition by generation or age. </a:t>
            </a:r>
            <a:r>
              <a:rPr lang="en-US" dirty="0" err="1"/>
              <a:t>Milliennals</a:t>
            </a:r>
            <a:r>
              <a:rPr lang="en-US" dirty="0"/>
              <a:t> had a higher attrition rate.  </a:t>
            </a:r>
          </a:p>
          <a:p>
            <a:r>
              <a:rPr lang="en-US" dirty="0"/>
              <a:t>70% of those left the company were Millennials. The group represented 36 years-old or younger at the time of this data gathered. </a:t>
            </a:r>
          </a:p>
          <a:p>
            <a:endParaRPr lang="en-US" dirty="0"/>
          </a:p>
          <a:p>
            <a:r>
              <a:rPr lang="en-US" dirty="0"/>
              <a:t>The Bar graph at the center shows attrition by Marital Status. Singles had a highest attrition rate.  </a:t>
            </a:r>
          </a:p>
          <a:p>
            <a:r>
              <a:rPr lang="en-US" dirty="0"/>
              <a:t>50% of those who left were single.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we assume that, employees who are relatively younger, at entry-level or job level 1, are single, at stock option level 0 or those who do not own any company stock, those who work overtime, have low job involvement, would be more likely to leave the company. </a:t>
            </a:r>
          </a:p>
        </p:txBody>
      </p:sp>
      <p:sp>
        <p:nvSpPr>
          <p:cNvPr id="4" name="Slide Number Placeholder 3"/>
          <p:cNvSpPr>
            <a:spLocks noGrp="1"/>
          </p:cNvSpPr>
          <p:nvPr>
            <p:ph type="sldNum" sz="quarter" idx="5"/>
          </p:nvPr>
        </p:nvSpPr>
        <p:spPr/>
        <p:txBody>
          <a:bodyPr/>
          <a:lstStyle/>
          <a:p>
            <a:fld id="{E99608DA-80AA-4034-BE7B-77E509F803AB}" type="slidenum">
              <a:rPr lang="en-US" smtClean="0"/>
              <a:t>5</a:t>
            </a:fld>
            <a:endParaRPr lang="en-US"/>
          </a:p>
        </p:txBody>
      </p:sp>
    </p:spTree>
    <p:extLst>
      <p:ext uri="{BB962C8B-B14F-4D97-AF65-F5344CB8AC3E}">
        <p14:creationId xmlns:p14="http://schemas.microsoft.com/office/powerpoint/2010/main" val="233793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job role related trends, first we looked at attrition and monthly income by job role, and then other factors. </a:t>
            </a:r>
          </a:p>
          <a:p>
            <a:endParaRPr lang="en-US" dirty="0"/>
          </a:p>
          <a:p>
            <a:r>
              <a:rPr lang="en-US" dirty="0"/>
              <a:t>As you can see here, Sales Representative had the highest attrition rate among other job roles, and the lowest in term of median monthly income and median total working years. </a:t>
            </a:r>
          </a:p>
          <a:p>
            <a:endParaRPr lang="en-US" dirty="0"/>
          </a:p>
          <a:p>
            <a:r>
              <a:rPr lang="en-US" dirty="0"/>
              <a:t>Manager and Research Director are the top 2 on median monthly income as well as median total working years, also among the lowest in attrition rate by job role.  </a:t>
            </a:r>
          </a:p>
          <a:p>
            <a:pPr marL="0" indent="0">
              <a:buNone/>
            </a:pPr>
            <a:endParaRPr lang="en-US" dirty="0"/>
          </a:p>
          <a:p>
            <a:pPr marL="0" indent="0">
              <a:buNone/>
            </a:pPr>
            <a:r>
              <a:rPr lang="en-US" dirty="0"/>
              <a:t>The median monthly income of all the employees in the dataset is about $5000. </a:t>
            </a:r>
          </a:p>
          <a:p>
            <a:pPr marL="0" indent="0">
              <a:buNone/>
            </a:pPr>
            <a:r>
              <a:rPr lang="en-US" dirty="0"/>
              <a:t>In addition to Sales Representative, Human Resources, Laboratory technician, and Research Scientist had median monthly income below $5,000, as well as having median total working years relatively lower than other job roles. They all had median job level as level 1, median of 2 years at current role. As these factors correlated to attrition, these 4 job roles had higher attrition rate compared to others. Sale representative stands out as the lowest with median 2 years at the company. All these reflected to their higher attrition rate. </a:t>
            </a:r>
          </a:p>
          <a:p>
            <a:pPr marL="0" indent="0">
              <a:buNone/>
            </a:pPr>
            <a:endParaRPr lang="en-US" dirty="0"/>
          </a:p>
          <a:p>
            <a:pPr marL="0" indent="0">
              <a:buNone/>
            </a:pPr>
            <a:r>
              <a:rPr lang="en-US" dirty="0"/>
              <a:t>Another interesting aspect is that Manufacturing Director doesn’t have as high the median monthly income as Manager and Research Director, but they are among the lowest in term of attrition rate, even lower than that of the Manager. They could be studied further there may be something that we could learn from and apply to other job roles to increase retention. </a:t>
            </a:r>
          </a:p>
          <a:p>
            <a:pPr marL="0" indent="0">
              <a:buNone/>
            </a:pPr>
            <a:endParaRPr lang="en-US" dirty="0"/>
          </a:p>
          <a:p>
            <a:pPr marL="0" indent="0">
              <a:buNone/>
            </a:pPr>
            <a:r>
              <a:rPr lang="en-US" b="0" i="0" dirty="0">
                <a:solidFill>
                  <a:srgbClr val="ECECF1"/>
                </a:solidFill>
                <a:effectLst/>
                <a:latin typeface="Söhne"/>
              </a:rPr>
              <a:t>Manufacturing Directors did not have as high median monthly income, total working years, years at the company, or age as Managers and Research Directors. However, Manufacturing Directors had one of the lowest attrition rates, along with Research Directors. This group is worth further study to identify practices that led to their higher retention rate, in areas such as morale, recognition, environment, support, leadership, etc. The lessons learned may assist in increasing retention rates among Healthcare Representatives and Sales Executives, as they share similar ranges in median monthly income, total working years, years at the company, and age. Furthermore, these insights might contribute to improving the retention of other job roles throughout the company.</a:t>
            </a:r>
            <a:endParaRPr lang="en-US" dirty="0"/>
          </a:p>
        </p:txBody>
      </p:sp>
      <p:sp>
        <p:nvSpPr>
          <p:cNvPr id="4" name="Slide Number Placeholder 3"/>
          <p:cNvSpPr>
            <a:spLocks noGrp="1"/>
          </p:cNvSpPr>
          <p:nvPr>
            <p:ph type="sldNum" sz="quarter" idx="5"/>
          </p:nvPr>
        </p:nvSpPr>
        <p:spPr/>
        <p:txBody>
          <a:bodyPr/>
          <a:lstStyle/>
          <a:p>
            <a:fld id="{E99608DA-80AA-4034-BE7B-77E509F803AB}" type="slidenum">
              <a:rPr lang="en-US" smtClean="0"/>
              <a:t>6</a:t>
            </a:fld>
            <a:endParaRPr lang="en-US"/>
          </a:p>
        </p:txBody>
      </p:sp>
    </p:spTree>
    <p:extLst>
      <p:ext uri="{BB962C8B-B14F-4D97-AF65-F5344CB8AC3E}">
        <p14:creationId xmlns:p14="http://schemas.microsoft.com/office/powerpoint/2010/main" val="1761713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After visualization and analyses, we moved into building a statistical model to predict future instances of attrition. </a:t>
            </a:r>
          </a:p>
          <a:p>
            <a:r>
              <a:rPr lang="en-US" b="0" i="0" dirty="0">
                <a:solidFill>
                  <a:srgbClr val="D1D5DB"/>
                </a:solidFill>
                <a:effectLst/>
                <a:latin typeface="Söhne"/>
              </a:rPr>
              <a:t>As we mentioned earlier, we have an imbalanced dataset.</a:t>
            </a:r>
          </a:p>
          <a:p>
            <a:endParaRPr lang="en-US" b="0" i="0" dirty="0">
              <a:solidFill>
                <a:srgbClr val="D1D5DB"/>
              </a:solidFill>
              <a:effectLst/>
              <a:latin typeface="Söhne"/>
            </a:endParaRPr>
          </a:p>
          <a:p>
            <a:r>
              <a:rPr lang="en-US" b="0" i="0" dirty="0">
                <a:solidFill>
                  <a:srgbClr val="D1D5DB"/>
                </a:solidFill>
                <a:effectLst/>
                <a:latin typeface="Söhne"/>
              </a:rPr>
              <a:t>Within the dataset, the target class 'attrition,' labeled as 'Yes,' comprises only 16% due to the relatively infrequent occurrence of attrition. The challenge lies in the model learning patterns associated with this minority class. To address this challenge, we incorporate oversampling techniques during both training and validation stages, ensuring a more balanced representation and enhancing the model's ability to generalize across both classes, with a particular focus on the minority class.</a:t>
            </a:r>
          </a:p>
          <a:p>
            <a:endParaRPr lang="en-US" b="0" i="0" dirty="0">
              <a:solidFill>
                <a:srgbClr val="D1D5DB"/>
              </a:solidFill>
              <a:effectLst/>
              <a:latin typeface="Söhne"/>
            </a:endParaRPr>
          </a:p>
          <a:p>
            <a:r>
              <a:rPr lang="en-US" b="0" i="0" dirty="0">
                <a:solidFill>
                  <a:srgbClr val="D1D5DB"/>
                </a:solidFill>
                <a:effectLst/>
                <a:latin typeface="Söhne"/>
              </a:rPr>
              <a:t>The sample were split into 70% as the training set and 30% as the validation set. </a:t>
            </a:r>
          </a:p>
          <a:p>
            <a:endParaRPr lang="en-US" b="0" i="0" dirty="0">
              <a:solidFill>
                <a:srgbClr val="D1D5DB"/>
              </a:solidFill>
              <a:effectLst/>
              <a:latin typeface="Söhne"/>
            </a:endParaRPr>
          </a:p>
          <a:p>
            <a:r>
              <a:rPr lang="en-US" b="0" i="0" dirty="0">
                <a:solidFill>
                  <a:srgbClr val="D1D5DB"/>
                </a:solidFill>
                <a:effectLst/>
                <a:latin typeface="Söhne"/>
              </a:rPr>
              <a:t>For the models’ </a:t>
            </a:r>
            <a:r>
              <a:rPr lang="en-US" b="0" i="0" dirty="0">
                <a:solidFill>
                  <a:srgbClr val="000000"/>
                </a:solidFill>
                <a:effectLst/>
                <a:latin typeface="Arial" panose="020B0604020202020204" pitchFamily="34" charset="0"/>
              </a:rPr>
              <a:t>diagnostic tests</a:t>
            </a:r>
            <a:r>
              <a:rPr lang="en-US" b="0" i="0" dirty="0">
                <a:solidFill>
                  <a:srgbClr val="D1D5DB"/>
                </a:solidFill>
                <a:effectLst/>
                <a:latin typeface="Söhne"/>
              </a:rPr>
              <a:t>, all positive class was set to “Yes” for Attrition. The criteria for passing a model is having 60% in both sensitivity and specificity.  </a:t>
            </a:r>
          </a:p>
          <a:p>
            <a:endParaRPr lang="en-US" b="0" i="0" dirty="0">
              <a:solidFill>
                <a:srgbClr val="D1D5DB"/>
              </a:solidFill>
              <a:effectLst/>
              <a:latin typeface="Söhne"/>
            </a:endParaRPr>
          </a:p>
          <a:p>
            <a:r>
              <a:rPr lang="en-US" b="0" i="0" dirty="0">
                <a:solidFill>
                  <a:srgbClr val="D1D5DB"/>
                </a:solidFill>
                <a:effectLst/>
                <a:latin typeface="Söhne"/>
              </a:rPr>
              <a:t>We conducted numerous iterations of Naïve Bayes and k-Nearest Neighbors or (</a:t>
            </a:r>
            <a:r>
              <a:rPr lang="en-US" b="0" i="0" dirty="0" err="1">
                <a:solidFill>
                  <a:srgbClr val="D1D5DB"/>
                </a:solidFill>
                <a:effectLst/>
                <a:latin typeface="Söhne"/>
              </a:rPr>
              <a:t>knn</a:t>
            </a:r>
            <a:r>
              <a:rPr lang="en-US" b="0" i="0" dirty="0">
                <a:solidFill>
                  <a:srgbClr val="D1D5DB"/>
                </a:solidFill>
                <a:effectLst/>
                <a:latin typeface="Söhne"/>
              </a:rPr>
              <a:t>) models, experimenting with various combinations and quantities of variables. </a:t>
            </a:r>
          </a:p>
          <a:p>
            <a:r>
              <a:rPr lang="en-US" b="0" i="0" dirty="0">
                <a:solidFill>
                  <a:srgbClr val="D1D5DB"/>
                </a:solidFill>
                <a:effectLst/>
                <a:latin typeface="Söhne"/>
              </a:rPr>
              <a:t>They were evaluated based on whether they met the criteria, as well as accuracy and F1 score.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The final combination set of variables chosen are </a:t>
            </a:r>
            <a:r>
              <a:rPr lang="en-US" sz="1200" b="0" i="0" dirty="0">
                <a:solidFill>
                  <a:srgbClr val="333333"/>
                </a:solidFill>
                <a:effectLst/>
              </a:rPr>
              <a:t>Job Involvement, </a:t>
            </a:r>
            <a:r>
              <a:rPr lang="en-US" sz="1200" dirty="0">
                <a:solidFill>
                  <a:srgbClr val="333333"/>
                </a:solidFill>
              </a:rPr>
              <a:t>Overtime, </a:t>
            </a:r>
            <a:r>
              <a:rPr lang="en-US" sz="1200" b="0" i="0" dirty="0">
                <a:solidFill>
                  <a:srgbClr val="333333"/>
                </a:solidFill>
                <a:effectLst/>
              </a:rPr>
              <a:t>Stock Option Level, Marital Status, and Job Role. </a:t>
            </a:r>
          </a:p>
          <a:p>
            <a:endParaRPr lang="en-US" sz="1200" b="0" i="0" dirty="0">
              <a:solidFill>
                <a:srgbClr val="333333"/>
              </a:solidFill>
              <a:effectLst/>
            </a:endParaRPr>
          </a:p>
          <a:p>
            <a:r>
              <a:rPr lang="en-US" sz="1200" b="0" i="0" dirty="0">
                <a:solidFill>
                  <a:srgbClr val="333333"/>
                </a:solidFill>
                <a:effectLst/>
              </a:rPr>
              <a:t>Comparing between Naïve Bayes and k-NN models with the same variables, k-NN resulted better performance in all measures, </a:t>
            </a:r>
            <a:r>
              <a:rPr lang="en-US" b="0" i="0" dirty="0">
                <a:solidFill>
                  <a:srgbClr val="D1D5DB"/>
                </a:solidFill>
                <a:effectLst/>
                <a:latin typeface="Söhne"/>
              </a:rPr>
              <a:t>both sensitivity and specificity are above 60%, </a:t>
            </a:r>
            <a:r>
              <a:rPr lang="en-US" sz="1200" b="0" i="0" dirty="0">
                <a:solidFill>
                  <a:srgbClr val="333333"/>
                </a:solidFill>
                <a:effectLst/>
              </a:rPr>
              <a:t>F1 score 78%.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F1 score reflects how well the model is performing, considering both the correctness of positive predictions and the capture of all actual positives. Here in detecting attrition. </a:t>
            </a:r>
          </a:p>
          <a:p>
            <a:endParaRPr lang="en-US" sz="1200" b="0" i="0" dirty="0">
              <a:solidFill>
                <a:srgbClr val="333333"/>
              </a:solidFill>
              <a:effectLst/>
            </a:endParaRPr>
          </a:p>
          <a:p>
            <a:r>
              <a:rPr lang="en-US" sz="1200" b="0" i="0" dirty="0">
                <a:solidFill>
                  <a:srgbClr val="333333"/>
                </a:solidFill>
                <a:effectLst/>
              </a:rPr>
              <a:t>Therefore, k-NN model was chosen for performing the prediction. </a:t>
            </a:r>
            <a:endParaRPr lang="en-US" b="0" i="0" dirty="0">
              <a:solidFill>
                <a:srgbClr val="D1D5DB"/>
              </a:solidFill>
              <a:effectLst/>
              <a:latin typeface="Söhne"/>
            </a:endParaRPr>
          </a:p>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E99608DA-80AA-4034-BE7B-77E509F803AB}" type="slidenum">
              <a:rPr lang="en-US" smtClean="0"/>
              <a:t>7</a:t>
            </a:fld>
            <a:endParaRPr lang="en-US"/>
          </a:p>
        </p:txBody>
      </p:sp>
    </p:spTree>
    <p:extLst>
      <p:ext uri="{BB962C8B-B14F-4D97-AF65-F5344CB8AC3E}">
        <p14:creationId xmlns:p14="http://schemas.microsoft.com/office/powerpoint/2010/main" val="2801599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also asked to conduct a monthly income analysis. </a:t>
            </a:r>
          </a:p>
          <a:p>
            <a:r>
              <a:rPr lang="en-US" dirty="0"/>
              <a:t>Monthly Income distribution are very right-skewed, with median monthly income of your workforce at around $5000. </a:t>
            </a:r>
          </a:p>
          <a:p>
            <a:r>
              <a:rPr lang="en-US" dirty="0"/>
              <a:t>When looking at the monthly income by department, Sales department had the highest median. </a:t>
            </a:r>
          </a:p>
        </p:txBody>
      </p:sp>
      <p:sp>
        <p:nvSpPr>
          <p:cNvPr id="4" name="Slide Number Placeholder 3"/>
          <p:cNvSpPr>
            <a:spLocks noGrp="1"/>
          </p:cNvSpPr>
          <p:nvPr>
            <p:ph type="sldNum" sz="quarter" idx="5"/>
          </p:nvPr>
        </p:nvSpPr>
        <p:spPr/>
        <p:txBody>
          <a:bodyPr/>
          <a:lstStyle/>
          <a:p>
            <a:fld id="{E99608DA-80AA-4034-BE7B-77E509F803AB}" type="slidenum">
              <a:rPr lang="en-US" smtClean="0"/>
              <a:t>8</a:t>
            </a:fld>
            <a:endParaRPr lang="en-US"/>
          </a:p>
        </p:txBody>
      </p:sp>
    </p:spTree>
    <p:extLst>
      <p:ext uri="{BB962C8B-B14F-4D97-AF65-F5344CB8AC3E}">
        <p14:creationId xmlns:p14="http://schemas.microsoft.com/office/powerpoint/2010/main" val="406102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2 correlation with monthly income were job level and total working years. As shown on scatter plots here, </a:t>
            </a:r>
          </a:p>
          <a:p>
            <a:r>
              <a:rPr lang="en-US" dirty="0"/>
              <a:t>As the job level increase, so as the median monthly income. </a:t>
            </a:r>
          </a:p>
          <a:p>
            <a:r>
              <a:rPr lang="en-US" dirty="0"/>
              <a:t>And as total working years increases,  so as the median monthly income. </a:t>
            </a:r>
          </a:p>
          <a:p>
            <a:r>
              <a:rPr lang="en-US" dirty="0"/>
              <a:t>Since salary range for each job level are defined by the company, it is obvious that it is highly related to monthly income and we can predict someone’s monthly income from it. Work experience is a common factor that affect how much an employee got paid, and that work experience reflected on the total working years. </a:t>
            </a:r>
          </a:p>
        </p:txBody>
      </p:sp>
      <p:sp>
        <p:nvSpPr>
          <p:cNvPr id="4" name="Slide Number Placeholder 3"/>
          <p:cNvSpPr>
            <a:spLocks noGrp="1"/>
          </p:cNvSpPr>
          <p:nvPr>
            <p:ph type="sldNum" sz="quarter" idx="5"/>
          </p:nvPr>
        </p:nvSpPr>
        <p:spPr/>
        <p:txBody>
          <a:bodyPr/>
          <a:lstStyle/>
          <a:p>
            <a:fld id="{E99608DA-80AA-4034-BE7B-77E509F803AB}" type="slidenum">
              <a:rPr lang="en-US" smtClean="0"/>
              <a:t>9</a:t>
            </a:fld>
            <a:endParaRPr lang="en-US"/>
          </a:p>
        </p:txBody>
      </p:sp>
    </p:spTree>
    <p:extLst>
      <p:ext uri="{BB962C8B-B14F-4D97-AF65-F5344CB8AC3E}">
        <p14:creationId xmlns:p14="http://schemas.microsoft.com/office/powerpoint/2010/main" val="70819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F4D-7A86-61C8-E632-BC6EF156DD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2FF455-944D-F83F-9B44-F1A9615602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FE5F67-582C-51A3-7F8E-A4E5571DDAC3}"/>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5" name="Footer Placeholder 4">
            <a:extLst>
              <a:ext uri="{FF2B5EF4-FFF2-40B4-BE49-F238E27FC236}">
                <a16:creationId xmlns:a16="http://schemas.microsoft.com/office/drawing/2014/main" id="{6633CC41-0D1E-ED70-2C63-73CB254236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56B94-7418-7E46-2C3C-B982FC5E7B87}"/>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188264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3688-12FE-BC2D-D7EA-6AF907F21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0DC81F-1E4F-B0D9-61F0-ADC3CD7DEC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23DDD-1CE7-9C59-B1D3-9E82DF0213E4}"/>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5" name="Footer Placeholder 4">
            <a:extLst>
              <a:ext uri="{FF2B5EF4-FFF2-40B4-BE49-F238E27FC236}">
                <a16:creationId xmlns:a16="http://schemas.microsoft.com/office/drawing/2014/main" id="{9466E7FC-C22A-0AE6-2AC8-3381C0FE4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0C5BD-1341-C14D-8FF1-972A58DE3EE8}"/>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4013245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D5EC0D-5426-A8BE-9458-1114996524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1B162A-D03C-F8CA-E582-FAB45F110E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94D34-5547-46CC-C132-5CDED099917F}"/>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5" name="Footer Placeholder 4">
            <a:extLst>
              <a:ext uri="{FF2B5EF4-FFF2-40B4-BE49-F238E27FC236}">
                <a16:creationId xmlns:a16="http://schemas.microsoft.com/office/drawing/2014/main" id="{08974650-EEC4-093A-DF69-3592661EF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93802-6F1A-1195-0788-8DDDE4FB0976}"/>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331746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4463-1EF4-0A59-F082-AF8816B1BF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339917-95F1-D84C-6E48-089C8BF75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E5F5C1-714A-5A92-4AC4-71C347FB689C}"/>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5" name="Footer Placeholder 4">
            <a:extLst>
              <a:ext uri="{FF2B5EF4-FFF2-40B4-BE49-F238E27FC236}">
                <a16:creationId xmlns:a16="http://schemas.microsoft.com/office/drawing/2014/main" id="{0E78A7B8-84C2-F606-0896-12FCD9104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0F47A-0ED8-0D12-2EF9-2B90C414A4FD}"/>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2670797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B3F9-8677-A53C-8EA0-46ECB5699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ED9CA-D3EC-34AA-781E-986A1D4239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B1D27-21E2-858C-1A00-9EA13D087DD9}"/>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5" name="Footer Placeholder 4">
            <a:extLst>
              <a:ext uri="{FF2B5EF4-FFF2-40B4-BE49-F238E27FC236}">
                <a16:creationId xmlns:a16="http://schemas.microsoft.com/office/drawing/2014/main" id="{F175E530-20C2-F75C-7993-CA6781BCA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5B92B-5CD6-1DE6-482E-1E65302B12EF}"/>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3854419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43D4-539C-9429-FF14-CF6ED77B20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70FA39-F42D-3A6C-6F32-719B2D3005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7B8610-66FD-B21F-DE31-D2CB08C95168}"/>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5" name="Footer Placeholder 4">
            <a:extLst>
              <a:ext uri="{FF2B5EF4-FFF2-40B4-BE49-F238E27FC236}">
                <a16:creationId xmlns:a16="http://schemas.microsoft.com/office/drawing/2014/main" id="{EE8AE7C3-3DF5-9E84-B0A6-14B37D0F0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46BDD-FAF7-6D94-A8FF-95D4C3FB636A}"/>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1147455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02AB-2DFB-41CB-B22C-97F7F68D21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43EAF-3F23-7DB6-7747-4E716A1DCC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4157FF-17BE-A04B-A0C8-72F109B8AF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24EB35-72C3-213F-6817-EC4B80F98446}"/>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6" name="Footer Placeholder 5">
            <a:extLst>
              <a:ext uri="{FF2B5EF4-FFF2-40B4-BE49-F238E27FC236}">
                <a16:creationId xmlns:a16="http://schemas.microsoft.com/office/drawing/2014/main" id="{365243A4-11FE-B500-CC94-5CF2546D92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E7EDA-25F9-3D98-7B37-B2729223C485}"/>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3438335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0CD6B-0853-64B5-C57A-CC528A99F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9C5B21-C978-7F6D-1FF5-1E360B4165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4E764-DE5A-9E0C-3AEC-106DF87849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25D2B6-D003-908F-5340-9984A9E0C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2B1DA7-B58E-6C7F-A6E6-B8590C7C58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399056-8CF1-DFF9-5087-D212ABA79338}"/>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8" name="Footer Placeholder 7">
            <a:extLst>
              <a:ext uri="{FF2B5EF4-FFF2-40B4-BE49-F238E27FC236}">
                <a16:creationId xmlns:a16="http://schemas.microsoft.com/office/drawing/2014/main" id="{66ACD335-09BB-3120-C5C4-2325903E1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F103F7-846B-7DD9-4918-B2F980E43E5C}"/>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379180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DC7B-8F7A-B527-270A-3BE8D7FBC4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347727-DB88-FDBB-F09F-1FB2CCB37CCE}"/>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4" name="Footer Placeholder 3">
            <a:extLst>
              <a:ext uri="{FF2B5EF4-FFF2-40B4-BE49-F238E27FC236}">
                <a16:creationId xmlns:a16="http://schemas.microsoft.com/office/drawing/2014/main" id="{68E4E441-9F96-0E0A-CD6A-ECEB129F9D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A69DED-1ABB-504F-1D40-28069D6D0AF0}"/>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197487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9CF752-2166-75DE-E05B-AF0CF030E3B9}"/>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3" name="Footer Placeholder 2">
            <a:extLst>
              <a:ext uri="{FF2B5EF4-FFF2-40B4-BE49-F238E27FC236}">
                <a16:creationId xmlns:a16="http://schemas.microsoft.com/office/drawing/2014/main" id="{5E1B7490-4E1D-4122-7B5B-1FB816BF97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E590D8-6255-82A5-8AB9-B6C010962E19}"/>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2123249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56A6A-1DB2-32FA-D138-7D3F62CABD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737555-4174-B46D-1F65-C8FC4DF7C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C1E4A4-E154-74CC-D0A7-7D361E5FB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9BD6EA-6749-1855-7CAE-25F27B218830}"/>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6" name="Footer Placeholder 5">
            <a:extLst>
              <a:ext uri="{FF2B5EF4-FFF2-40B4-BE49-F238E27FC236}">
                <a16:creationId xmlns:a16="http://schemas.microsoft.com/office/drawing/2014/main" id="{3764C059-6E08-E849-3E04-DE195E97AB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76340-184A-7109-DF02-2379B8BDD620}"/>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1857660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4E13-1B75-F5F1-65B7-9EF34AE89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385A9B-5B8C-7485-ABC6-D46A912783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423CC-8D6B-082B-6A6A-F95E3A2C8506}"/>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5" name="Footer Placeholder 4">
            <a:extLst>
              <a:ext uri="{FF2B5EF4-FFF2-40B4-BE49-F238E27FC236}">
                <a16:creationId xmlns:a16="http://schemas.microsoft.com/office/drawing/2014/main" id="{D377D0D9-ADB8-F176-E1C6-0D7D820C5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A34FA7-5E08-F2E7-C468-1F11C78EE75E}"/>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209324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5899-5638-FA17-041E-4F52091DD9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A4DD04-0C09-07C4-B29F-09EEB30A61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2748E8-70AF-5F83-3CDF-B7AF300CAF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502921-5760-4793-00AF-39E54A36B4DE}"/>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6" name="Footer Placeholder 5">
            <a:extLst>
              <a:ext uri="{FF2B5EF4-FFF2-40B4-BE49-F238E27FC236}">
                <a16:creationId xmlns:a16="http://schemas.microsoft.com/office/drawing/2014/main" id="{51A88385-C04F-DA60-8D55-397AB65590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05866-4864-3945-957A-D5CE423A8299}"/>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2181586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20E4-1743-A84C-7734-4CE275550E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1CE3C1-8C0A-9553-50B8-0DA92B0197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79D90-DAFC-3E04-3D27-DADC460385C9}"/>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5" name="Footer Placeholder 4">
            <a:extLst>
              <a:ext uri="{FF2B5EF4-FFF2-40B4-BE49-F238E27FC236}">
                <a16:creationId xmlns:a16="http://schemas.microsoft.com/office/drawing/2014/main" id="{B5654C1A-4521-CFA3-9D3B-50FDD91E7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0D3CBD-7A83-6B25-F064-F1114F30FEA8}"/>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3737310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D579E9-0AEC-C076-1210-9A8C0F9F05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D04FBA-917C-BFFE-6AA0-749A179F4F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D4582-A114-75FE-49D3-94C179640282}"/>
              </a:ext>
            </a:extLst>
          </p:cNvPr>
          <p:cNvSpPr>
            <a:spLocks noGrp="1"/>
          </p:cNvSpPr>
          <p:nvPr>
            <p:ph type="dt" sz="half" idx="10"/>
          </p:nvPr>
        </p:nvSpPr>
        <p:spPr/>
        <p:txBody>
          <a:bodyPr/>
          <a:lstStyle/>
          <a:p>
            <a:fld id="{8E5A24AA-D6F3-4C1C-9428-08F161365E27}" type="datetimeFigureOut">
              <a:rPr lang="en-US" smtClean="0"/>
              <a:t>12/20/2023</a:t>
            </a:fld>
            <a:endParaRPr lang="en-US"/>
          </a:p>
        </p:txBody>
      </p:sp>
      <p:sp>
        <p:nvSpPr>
          <p:cNvPr id="5" name="Footer Placeholder 4">
            <a:extLst>
              <a:ext uri="{FF2B5EF4-FFF2-40B4-BE49-F238E27FC236}">
                <a16:creationId xmlns:a16="http://schemas.microsoft.com/office/drawing/2014/main" id="{8062A7ED-F120-7F68-607F-127A19F14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5DDA4-E642-8961-9CB6-FC80CABE46BE}"/>
              </a:ext>
            </a:extLst>
          </p:cNvPr>
          <p:cNvSpPr>
            <a:spLocks noGrp="1"/>
          </p:cNvSpPr>
          <p:nvPr>
            <p:ph type="sldNum" sz="quarter" idx="12"/>
          </p:nvPr>
        </p:nvSpPr>
        <p:spPr/>
        <p:txBody>
          <a:bodyPr/>
          <a:lstStyle/>
          <a:p>
            <a:fld id="{79F8D865-87F2-4E19-B5DF-01AA63B96648}" type="slidenum">
              <a:rPr lang="en-US" smtClean="0"/>
              <a:t>‹#›</a:t>
            </a:fld>
            <a:endParaRPr lang="en-US"/>
          </a:p>
        </p:txBody>
      </p:sp>
    </p:spTree>
    <p:extLst>
      <p:ext uri="{BB962C8B-B14F-4D97-AF65-F5344CB8AC3E}">
        <p14:creationId xmlns:p14="http://schemas.microsoft.com/office/powerpoint/2010/main" val="2738194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925C48-FC4C-4DBA-8DDC-A8506A8095F1}"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39002965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925C48-FC4C-4DBA-8DDC-A8506A8095F1}"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3571665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925C48-FC4C-4DBA-8DDC-A8506A8095F1}"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666378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1767013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925C48-FC4C-4DBA-8DDC-A8506A8095F1}" type="datetimeFigureOut">
              <a:rPr lang="en-US" smtClean="0"/>
              <a:t>12/20/2023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3003785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925C48-FC4C-4DBA-8DDC-A8506A8095F1}" type="datetimeFigureOut">
              <a:rPr lang="en-US" smtClean="0"/>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3384941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925C48-FC4C-4DBA-8DDC-A8506A8095F1}" type="datetimeFigureOut">
              <a:rPr lang="en-US" smtClean="0"/>
              <a:t>12/20/2023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988270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29583-A2C2-DA00-FB2E-1FFC9A81E8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74E1CA-DA5E-D770-E198-710DA7AE65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6D910C-DD70-F824-A006-013255C89644}"/>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5" name="Footer Placeholder 4">
            <a:extLst>
              <a:ext uri="{FF2B5EF4-FFF2-40B4-BE49-F238E27FC236}">
                <a16:creationId xmlns:a16="http://schemas.microsoft.com/office/drawing/2014/main" id="{10E8BECA-6AE2-C20C-F508-0A4A15B5B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498E0-3074-1D62-85A0-CC51463BB42F}"/>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40917984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25478811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7070094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37587458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11877724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EDB633F3-6B6B-47BC-AA5E-49E55BAB5D08}"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5851180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2547531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925C48-FC4C-4DBA-8DDC-A8506A8095F1}" type="datetimeFigureOut">
              <a:rPr lang="en-US" smtClean="0"/>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30486738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925C48-FC4C-4DBA-8DDC-A8506A8095F1}" type="datetimeFigureOut">
              <a:rPr lang="en-US" smtClean="0"/>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2492005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925C48-FC4C-4DBA-8DDC-A8506A8095F1}"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12758790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925C48-FC4C-4DBA-8DDC-A8506A8095F1}" type="datetimeFigureOut">
              <a:rPr lang="en-US" smtClean="0"/>
              <a:t>12/20/2023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DB633F3-6B6B-47BC-AA5E-49E55BAB5D08}" type="slidenum">
              <a:rPr lang="en-US" smtClean="0"/>
              <a:t>‹#›</a:t>
            </a:fld>
            <a:endParaRPr lang="en-US"/>
          </a:p>
        </p:txBody>
      </p:sp>
    </p:spTree>
    <p:extLst>
      <p:ext uri="{BB962C8B-B14F-4D97-AF65-F5344CB8AC3E}">
        <p14:creationId xmlns:p14="http://schemas.microsoft.com/office/powerpoint/2010/main" val="1164107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AC5A-B135-95CD-3459-C93A8F8F9E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839B53-CBC7-1C5D-BE53-A4A2600C10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707A6E-5941-CC59-79E5-A2E5182A77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EBD2CD-8CD7-CDD4-D301-EE412B52F8C0}"/>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a:extLst>
              <a:ext uri="{FF2B5EF4-FFF2-40B4-BE49-F238E27FC236}">
                <a16:creationId xmlns:a16="http://schemas.microsoft.com/office/drawing/2014/main" id="{4B3FFD67-E966-6B4A-FAFE-F73227952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A6808-E801-1E24-0281-89AF4D592C4D}"/>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9136360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B35C6B-41B2-4B22-A838-DAB671AF0F66}"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10103-F0FC-486C-A81A-76C0A256F40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53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35C6B-41B2-4B22-A838-DAB671AF0F66}"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10103-F0FC-486C-A81A-76C0A256F401}" type="slidenum">
              <a:rPr lang="en-US" smtClean="0"/>
              <a:t>‹#›</a:t>
            </a:fld>
            <a:endParaRPr lang="en-US"/>
          </a:p>
        </p:txBody>
      </p:sp>
    </p:spTree>
    <p:extLst>
      <p:ext uri="{BB962C8B-B14F-4D97-AF65-F5344CB8AC3E}">
        <p14:creationId xmlns:p14="http://schemas.microsoft.com/office/powerpoint/2010/main" val="28468573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35C6B-41B2-4B22-A838-DAB671AF0F66}"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10103-F0FC-486C-A81A-76C0A256F40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7671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B35C6B-41B2-4B22-A838-DAB671AF0F66}"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10103-F0FC-486C-A81A-76C0A256F401}" type="slidenum">
              <a:rPr lang="en-US" smtClean="0"/>
              <a:t>‹#›</a:t>
            </a:fld>
            <a:endParaRPr lang="en-US"/>
          </a:p>
        </p:txBody>
      </p:sp>
    </p:spTree>
    <p:extLst>
      <p:ext uri="{BB962C8B-B14F-4D97-AF65-F5344CB8AC3E}">
        <p14:creationId xmlns:p14="http://schemas.microsoft.com/office/powerpoint/2010/main" val="8081317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231867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B35C6B-41B2-4B22-A838-DAB671AF0F66}" type="datetimeFigureOut">
              <a:rPr lang="en-US" smtClean="0"/>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910103-F0FC-486C-A81A-76C0A256F401}" type="slidenum">
              <a:rPr lang="en-US" smtClean="0"/>
              <a:t>‹#›</a:t>
            </a:fld>
            <a:endParaRPr lang="en-US"/>
          </a:p>
        </p:txBody>
      </p:sp>
    </p:spTree>
    <p:extLst>
      <p:ext uri="{BB962C8B-B14F-4D97-AF65-F5344CB8AC3E}">
        <p14:creationId xmlns:p14="http://schemas.microsoft.com/office/powerpoint/2010/main" val="24835208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B35C6B-41B2-4B22-A838-DAB671AF0F66}" type="datetimeFigureOut">
              <a:rPr lang="en-US" smtClean="0"/>
              <a:t>12/20/2023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1910103-F0FC-486C-A81A-76C0A256F401}" type="slidenum">
              <a:rPr lang="en-US" smtClean="0"/>
              <a:t>‹#›</a:t>
            </a:fld>
            <a:endParaRPr lang="en-US"/>
          </a:p>
        </p:txBody>
      </p:sp>
    </p:spTree>
    <p:extLst>
      <p:ext uri="{BB962C8B-B14F-4D97-AF65-F5344CB8AC3E}">
        <p14:creationId xmlns:p14="http://schemas.microsoft.com/office/powerpoint/2010/main" val="39562024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9B35C6B-41B2-4B22-A838-DAB671AF0F66}" type="datetimeFigureOut">
              <a:rPr lang="en-US" smtClean="0"/>
              <a:t>12/20/2023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10103-F0FC-486C-A81A-76C0A256F401}" type="slidenum">
              <a:rPr lang="en-US" smtClean="0"/>
              <a:t>‹#›</a:t>
            </a:fld>
            <a:endParaRPr lang="en-US"/>
          </a:p>
        </p:txBody>
      </p:sp>
    </p:spTree>
    <p:extLst>
      <p:ext uri="{BB962C8B-B14F-4D97-AF65-F5344CB8AC3E}">
        <p14:creationId xmlns:p14="http://schemas.microsoft.com/office/powerpoint/2010/main" val="1465753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B35C6B-41B2-4B22-A838-DAB671AF0F66}"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10103-F0FC-486C-A81A-76C0A256F401}" type="slidenum">
              <a:rPr lang="en-US" smtClean="0"/>
              <a:t>‹#›</a:t>
            </a:fld>
            <a:endParaRPr lang="en-US"/>
          </a:p>
        </p:txBody>
      </p:sp>
    </p:spTree>
    <p:extLst>
      <p:ext uri="{BB962C8B-B14F-4D97-AF65-F5344CB8AC3E}">
        <p14:creationId xmlns:p14="http://schemas.microsoft.com/office/powerpoint/2010/main" val="28810852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35C6B-41B2-4B22-A838-DAB671AF0F66}"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10103-F0FC-486C-A81A-76C0A256F401}" type="slidenum">
              <a:rPr lang="en-US" smtClean="0"/>
              <a:t>‹#›</a:t>
            </a:fld>
            <a:endParaRPr lang="en-US"/>
          </a:p>
        </p:txBody>
      </p:sp>
    </p:spTree>
    <p:extLst>
      <p:ext uri="{BB962C8B-B14F-4D97-AF65-F5344CB8AC3E}">
        <p14:creationId xmlns:p14="http://schemas.microsoft.com/office/powerpoint/2010/main" val="3033901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EB2A-FBB8-1C34-2D3A-8E85A2C658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7B2D4D-A7E1-B278-C54B-6B8C4ADEC3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653738-7774-1CAC-1927-A99A3B2DB6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1201E8-C926-A25A-1AD1-012916445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149C7E-B774-E8FA-B25A-46B2285F96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EFA49-9614-D2D5-ACE1-6085488CFDF7}"/>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8" name="Footer Placeholder 7">
            <a:extLst>
              <a:ext uri="{FF2B5EF4-FFF2-40B4-BE49-F238E27FC236}">
                <a16:creationId xmlns:a16="http://schemas.microsoft.com/office/drawing/2014/main" id="{5B2FA55B-252F-4113-29B4-A84BF4A8C4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06DDD4-A006-DC42-BFA5-2E16BB0E939C}"/>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1190622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35C6B-41B2-4B22-A838-DAB671AF0F66}"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10103-F0FC-486C-A81A-76C0A256F401}" type="slidenum">
              <a:rPr lang="en-US" smtClean="0"/>
              <a:t>‹#›</a:t>
            </a:fld>
            <a:endParaRPr lang="en-US"/>
          </a:p>
        </p:txBody>
      </p:sp>
    </p:spTree>
    <p:extLst>
      <p:ext uri="{BB962C8B-B14F-4D97-AF65-F5344CB8AC3E}">
        <p14:creationId xmlns:p14="http://schemas.microsoft.com/office/powerpoint/2010/main" val="184709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a:extLst>
              <a:ext uri="{FF2B5EF4-FFF2-40B4-BE49-F238E27FC236}">
                <a16:creationId xmlns:a16="http://schemas.microsoft.com/office/drawing/2014/main" id="{63C9A5CE-A6F4-3F89-FFB4-5FD087FABF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8234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31F33-DB18-493C-972D-5C79374C88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DAA13-3187-C695-1E29-397E7E0F96D3}"/>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4" name="Footer Placeholder 3">
            <a:extLst>
              <a:ext uri="{FF2B5EF4-FFF2-40B4-BE49-F238E27FC236}">
                <a16:creationId xmlns:a16="http://schemas.microsoft.com/office/drawing/2014/main" id="{3E631D2B-8B47-9970-BEF0-97699B1F89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D88E16-E47A-E650-AC4C-1FA469601998}"/>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1246160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8CA33-25FA-2DE3-3758-5C2FC1592191}"/>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3" name="Footer Placeholder 2">
            <a:extLst>
              <a:ext uri="{FF2B5EF4-FFF2-40B4-BE49-F238E27FC236}">
                <a16:creationId xmlns:a16="http://schemas.microsoft.com/office/drawing/2014/main" id="{92D5AE3E-5D27-1C6E-DC57-60A10A32B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6D6DEE-2102-4F68-E371-D54994571BA2}"/>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3623715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C1E7-BB4F-4F9C-415C-4E5B698D0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9290CC-E2E7-7CFE-6970-8CCBA6461E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E050B5-6007-4AEE-CA6B-F4A95B7626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3F6EF-0268-04EB-0564-D2A76CFB8556}"/>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a:extLst>
              <a:ext uri="{FF2B5EF4-FFF2-40B4-BE49-F238E27FC236}">
                <a16:creationId xmlns:a16="http://schemas.microsoft.com/office/drawing/2014/main" id="{A699F865-88B9-2592-EEF7-4D451248D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0BCFD1-9B47-2E93-7D1B-B913D800DBBF}"/>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294872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62F1-0F13-DC6F-FBDE-14050E642A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F8DAE6-5292-DD77-A229-B0E442958C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F0553-AFC9-12FC-A0AE-645CA5D3D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5C9CF-3DB7-7F4B-DBC7-BC763607F415}"/>
              </a:ext>
            </a:extLst>
          </p:cNvPr>
          <p:cNvSpPr>
            <a:spLocks noGrp="1"/>
          </p:cNvSpPr>
          <p:nvPr>
            <p:ph type="dt" sz="half" idx="10"/>
          </p:nvPr>
        </p:nvSpPr>
        <p:spPr/>
        <p:txBody>
          <a:bodyPr/>
          <a:lstStyle/>
          <a:p>
            <a:fld id="{B6925C48-FC4C-4DBA-8DDC-A8506A8095F1}" type="datetimeFigureOut">
              <a:rPr lang="en-US" smtClean="0"/>
              <a:t>12/20/2023</a:t>
            </a:fld>
            <a:endParaRPr lang="en-US"/>
          </a:p>
        </p:txBody>
      </p:sp>
      <p:sp>
        <p:nvSpPr>
          <p:cNvPr id="6" name="Footer Placeholder 5">
            <a:extLst>
              <a:ext uri="{FF2B5EF4-FFF2-40B4-BE49-F238E27FC236}">
                <a16:creationId xmlns:a16="http://schemas.microsoft.com/office/drawing/2014/main" id="{E414154E-E1B5-EBC2-3C24-DD114CD7B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201DD-72F0-723C-F808-7DDACAA6E243}"/>
              </a:ext>
            </a:extLst>
          </p:cNvPr>
          <p:cNvSpPr>
            <a:spLocks noGrp="1"/>
          </p:cNvSpPr>
          <p:nvPr>
            <p:ph type="sldNum" sz="quarter" idx="12"/>
          </p:nvPr>
        </p:nvSpPr>
        <p:spPr/>
        <p:txBody>
          <a:bodyPr/>
          <a:lstStyle/>
          <a:p>
            <a:fld id="{EDB633F3-6B6B-47BC-AA5E-49E55BAB5D08}" type="slidenum">
              <a:rPr lang="en-US" smtClean="0"/>
              <a:t>‹#›</a:t>
            </a:fld>
            <a:endParaRPr lang="en-US"/>
          </a:p>
        </p:txBody>
      </p:sp>
    </p:spTree>
    <p:extLst>
      <p:ext uri="{BB962C8B-B14F-4D97-AF65-F5344CB8AC3E}">
        <p14:creationId xmlns:p14="http://schemas.microsoft.com/office/powerpoint/2010/main" val="1631149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5.sv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8B4884-244E-8B92-2963-E5E4F90F3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AB10F7-A123-AE8D-98F9-A572E11F69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65413-059B-B1EE-9EDB-FAE7798A59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925C48-FC4C-4DBA-8DDC-A8506A8095F1}" type="datetimeFigureOut">
              <a:rPr lang="en-US" smtClean="0"/>
              <a:t>12/20/2023</a:t>
            </a:fld>
            <a:endParaRPr lang="en-US"/>
          </a:p>
        </p:txBody>
      </p:sp>
      <p:sp>
        <p:nvSpPr>
          <p:cNvPr id="5" name="Footer Placeholder 4">
            <a:extLst>
              <a:ext uri="{FF2B5EF4-FFF2-40B4-BE49-F238E27FC236}">
                <a16:creationId xmlns:a16="http://schemas.microsoft.com/office/drawing/2014/main" id="{FFE09D0B-3A42-9E0A-D015-46EEC2E34F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087DE9-9A37-0974-3947-43D3FB7F4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633F3-6B6B-47BC-AA5E-49E55BAB5D08}" type="slidenum">
              <a:rPr lang="en-US" smtClean="0"/>
              <a:t>‹#›</a:t>
            </a:fld>
            <a:endParaRPr lang="en-US"/>
          </a:p>
        </p:txBody>
      </p:sp>
    </p:spTree>
    <p:extLst>
      <p:ext uri="{BB962C8B-B14F-4D97-AF65-F5344CB8AC3E}">
        <p14:creationId xmlns:p14="http://schemas.microsoft.com/office/powerpoint/2010/main" val="416956511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CD626F-4926-D3A8-A370-5E0673F42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9FD75-F8C1-C8E4-77AC-6E8C48D4D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BD844-15BB-B0DA-9951-17369A2A9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5A24AA-D6F3-4C1C-9428-08F161365E27}" type="datetimeFigureOut">
              <a:rPr lang="en-US" smtClean="0"/>
              <a:t>12/20/2023</a:t>
            </a:fld>
            <a:endParaRPr lang="en-US"/>
          </a:p>
        </p:txBody>
      </p:sp>
      <p:sp>
        <p:nvSpPr>
          <p:cNvPr id="5" name="Footer Placeholder 4">
            <a:extLst>
              <a:ext uri="{FF2B5EF4-FFF2-40B4-BE49-F238E27FC236}">
                <a16:creationId xmlns:a16="http://schemas.microsoft.com/office/drawing/2014/main" id="{D066B24F-F2AB-1FE8-277A-FDA7173BDA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22C5-4610-B694-850F-142F4E37FB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F8D865-87F2-4E19-B5DF-01AA63B96648}" type="slidenum">
              <a:rPr lang="en-US" smtClean="0"/>
              <a:t>‹#›</a:t>
            </a:fld>
            <a:endParaRPr lang="en-US"/>
          </a:p>
        </p:txBody>
      </p:sp>
    </p:spTree>
    <p:extLst>
      <p:ext uri="{BB962C8B-B14F-4D97-AF65-F5344CB8AC3E}">
        <p14:creationId xmlns:p14="http://schemas.microsoft.com/office/powerpoint/2010/main" val="138021145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9B35C6B-41B2-4B22-A838-DAB671AF0F66}" type="datetimeFigureOut">
              <a:rPr lang="en-US" smtClean="0"/>
              <a:t>12/20/2023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1910103-F0FC-486C-A81A-76C0A256F401}" type="slidenum">
              <a:rPr lang="en-US" smtClean="0"/>
              <a:t>‹#›</a:t>
            </a:fld>
            <a:endParaRPr lang="en-US"/>
          </a:p>
        </p:txBody>
      </p:sp>
    </p:spTree>
    <p:extLst>
      <p:ext uri="{BB962C8B-B14F-4D97-AF65-F5344CB8AC3E}">
        <p14:creationId xmlns:p14="http://schemas.microsoft.com/office/powerpoint/2010/main" val="121494439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59303" y="127582"/>
            <a:ext cx="10058400" cy="876111"/>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9303" y="1201479"/>
            <a:ext cx="10696377" cy="466761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9B35C6B-41B2-4B22-A838-DAB671AF0F66}" type="datetimeFigureOut">
              <a:rPr lang="en-US" smtClean="0"/>
              <a:t>12/20/2023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1910103-F0FC-486C-A81A-76C0A256F401}" type="slidenum">
              <a:rPr lang="en-US" smtClean="0"/>
              <a:t>‹#›</a:t>
            </a:fld>
            <a:endParaRPr lang="en-US"/>
          </a:p>
        </p:txBody>
      </p:sp>
      <p:pic>
        <p:nvPicPr>
          <p:cNvPr id="8" name="Graphic 7">
            <a:extLst>
              <a:ext uri="{FF2B5EF4-FFF2-40B4-BE49-F238E27FC236}">
                <a16:creationId xmlns:a16="http://schemas.microsoft.com/office/drawing/2014/main" id="{3590577E-7E2D-C027-F588-9B10BA841F7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713359" y="5741589"/>
            <a:ext cx="1343025" cy="885825"/>
          </a:xfrm>
          <a:prstGeom prst="rect">
            <a:avLst/>
          </a:prstGeom>
        </p:spPr>
      </p:pic>
    </p:spTree>
    <p:extLst>
      <p:ext uri="{BB962C8B-B14F-4D97-AF65-F5344CB8AC3E}">
        <p14:creationId xmlns:p14="http://schemas.microsoft.com/office/powerpoint/2010/main" val="32472147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665" r:id="rId12"/>
  </p:sldLayoutIdLst>
  <p:txStyles>
    <p:titleStyle>
      <a:lvl1pPr algn="l" defTabSz="914400" rtl="0" eaLnBrk="1" latinLnBrk="0" hangingPunct="1">
        <a:lnSpc>
          <a:spcPct val="85000"/>
        </a:lnSpc>
        <a:spcBef>
          <a:spcPct val="0"/>
        </a:spcBef>
        <a:buNone/>
        <a:defRPr sz="4000" b="1" kern="1200" spc="-50" baseline="0">
          <a:solidFill>
            <a:srgbClr val="EB192C"/>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5.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B192C"/>
            </a:gs>
            <a:gs pos="28000">
              <a:schemeClr val="tx2"/>
            </a:gs>
            <a:gs pos="100000">
              <a:srgbClr val="EB192C"/>
            </a:gs>
          </a:gsLst>
          <a:lin ang="2520000" scaled="0"/>
        </a:gradFill>
        <a:effectLst/>
      </p:bgPr>
    </p:bg>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A5971723-8054-45CE-DD47-46DD2E81673C}"/>
              </a:ext>
            </a:extLst>
          </p:cNvPr>
          <p:cNvSpPr>
            <a:spLocks noGrp="1"/>
          </p:cNvSpPr>
          <p:nvPr>
            <p:ph type="ctrTitle"/>
          </p:nvPr>
        </p:nvSpPr>
        <p:spPr/>
        <p:txBody>
          <a:bodyPr>
            <a:normAutofit/>
          </a:bodyPr>
          <a:lstStyle/>
          <a:p>
            <a:br>
              <a:rPr lang="en-US" sz="4400" b="1" dirty="0">
                <a:solidFill>
                  <a:schemeClr val="accent1"/>
                </a:solidFill>
                <a:latin typeface="Georgia Pro Semibold" panose="02040702050405020303" pitchFamily="18" charset="0"/>
                <a:cs typeface="Arial" panose="020B0604020202020204" pitchFamily="34" charset="0"/>
              </a:rPr>
            </a:br>
            <a:r>
              <a:rPr lang="en-US" sz="4400" b="1" dirty="0">
                <a:solidFill>
                  <a:schemeClr val="accent1"/>
                </a:solidFill>
                <a:latin typeface="Georgia Pro Semibold" panose="02040702050405020303" pitchFamily="18" charset="0"/>
                <a:cs typeface="Arial" panose="020B0604020202020204" pitchFamily="34" charset="0"/>
              </a:rPr>
              <a:t>Frito-Lay Attrition Study</a:t>
            </a:r>
          </a:p>
        </p:txBody>
      </p:sp>
      <p:sp>
        <p:nvSpPr>
          <p:cNvPr id="72" name="Subtitle 71">
            <a:extLst>
              <a:ext uri="{FF2B5EF4-FFF2-40B4-BE49-F238E27FC236}">
                <a16:creationId xmlns:a16="http://schemas.microsoft.com/office/drawing/2014/main" id="{19440336-6C2D-7650-CD73-BA1FA3B31B17}"/>
              </a:ext>
            </a:extLst>
          </p:cNvPr>
          <p:cNvSpPr>
            <a:spLocks noGrp="1"/>
          </p:cNvSpPr>
          <p:nvPr>
            <p:ph type="subTitle" idx="1"/>
          </p:nvPr>
        </p:nvSpPr>
        <p:spPr/>
        <p:txBody>
          <a:bodyPr>
            <a:normAutofit/>
          </a:bodyPr>
          <a:lstStyle/>
          <a:p>
            <a:r>
              <a:rPr lang="en-US" dirty="0" err="1">
                <a:solidFill>
                  <a:srgbClr val="000000"/>
                </a:solidFill>
                <a:latin typeface="Avenir Next LT Pro" panose="020B0504020202020204" pitchFamily="34" charset="0"/>
                <a:cs typeface="Arial" panose="020B0604020202020204" pitchFamily="34" charset="0"/>
              </a:rPr>
              <a:t>DDSAnalystic</a:t>
            </a:r>
            <a:endParaRPr lang="en-US" dirty="0">
              <a:solidFill>
                <a:srgbClr val="000000"/>
              </a:solidFill>
              <a:latin typeface="Avenir Next LT Pro" panose="020B0504020202020204" pitchFamily="34" charset="0"/>
              <a:cs typeface="Arial" panose="020B0604020202020204" pitchFamily="34" charset="0"/>
            </a:endParaRPr>
          </a:p>
          <a:p>
            <a:r>
              <a:rPr lang="en-US" dirty="0">
                <a:solidFill>
                  <a:srgbClr val="000000"/>
                </a:solidFill>
                <a:latin typeface="Avenir Next LT Pro" panose="020B0504020202020204" pitchFamily="34" charset="0"/>
              </a:rPr>
              <a:t>Consultant: </a:t>
            </a:r>
            <a:r>
              <a:rPr kumimoji="0" lang="en-US"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Katon Pang</a:t>
            </a:r>
            <a:endParaRPr lang="en-US" dirty="0">
              <a:solidFill>
                <a:srgbClr val="000000"/>
              </a:solidFill>
              <a:latin typeface="Arial" panose="020B0604020202020204" pitchFamily="34" charset="0"/>
              <a:cs typeface="Arial" panose="020B0604020202020204" pitchFamily="34" charset="0"/>
            </a:endParaRPr>
          </a:p>
        </p:txBody>
      </p:sp>
      <p:pic>
        <p:nvPicPr>
          <p:cNvPr id="81" name="Graphic 80">
            <a:extLst>
              <a:ext uri="{FF2B5EF4-FFF2-40B4-BE49-F238E27FC236}">
                <a16:creationId xmlns:a16="http://schemas.microsoft.com/office/drawing/2014/main" id="{B54D43E5-D471-5E67-36E5-C61B71237A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27546" y="2630404"/>
            <a:ext cx="2238375" cy="1476375"/>
          </a:xfrm>
          <a:prstGeom prst="rect">
            <a:avLst/>
          </a:prstGeom>
        </p:spPr>
      </p:pic>
    </p:spTree>
    <p:extLst>
      <p:ext uri="{BB962C8B-B14F-4D97-AF65-F5344CB8AC3E}">
        <p14:creationId xmlns:p14="http://schemas.microsoft.com/office/powerpoint/2010/main" val="140597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97E86F4-31AE-970E-3CA6-331DD3931DAB}"/>
              </a:ext>
            </a:extLst>
          </p:cNvPr>
          <p:cNvSpPr>
            <a:spLocks noGrp="1"/>
          </p:cNvSpPr>
          <p:nvPr>
            <p:ph type="title"/>
          </p:nvPr>
        </p:nvSpPr>
        <p:spPr/>
        <p:txBody>
          <a:bodyPr/>
          <a:lstStyle/>
          <a:p>
            <a:r>
              <a:rPr lang="en-US" dirty="0"/>
              <a:t>Monthly Income Models</a:t>
            </a:r>
          </a:p>
        </p:txBody>
      </p:sp>
      <p:graphicFrame>
        <p:nvGraphicFramePr>
          <p:cNvPr id="2" name="Table 1">
            <a:extLst>
              <a:ext uri="{FF2B5EF4-FFF2-40B4-BE49-F238E27FC236}">
                <a16:creationId xmlns:a16="http://schemas.microsoft.com/office/drawing/2014/main" id="{2C5BF2F8-46A8-0A9D-F2FB-789FAF7D527B}"/>
              </a:ext>
            </a:extLst>
          </p:cNvPr>
          <p:cNvGraphicFramePr>
            <a:graphicFrameLocks noGrp="1"/>
          </p:cNvGraphicFramePr>
          <p:nvPr>
            <p:extLst>
              <p:ext uri="{D42A27DB-BD31-4B8C-83A1-F6EECF244321}">
                <p14:modId xmlns:p14="http://schemas.microsoft.com/office/powerpoint/2010/main" val="3637467379"/>
              </p:ext>
            </p:extLst>
          </p:nvPr>
        </p:nvGraphicFramePr>
        <p:xfrm>
          <a:off x="7461722" y="1918957"/>
          <a:ext cx="3922558" cy="1854200"/>
        </p:xfrm>
        <a:graphic>
          <a:graphicData uri="http://schemas.openxmlformats.org/drawingml/2006/table">
            <a:tbl>
              <a:tblPr firstRow="1">
                <a:tableStyleId>{7DF18680-E054-41AD-8BC1-D1AEF772440D}</a:tableStyleId>
              </a:tblPr>
              <a:tblGrid>
                <a:gridCol w="1225868">
                  <a:extLst>
                    <a:ext uri="{9D8B030D-6E8A-4147-A177-3AD203B41FA5}">
                      <a16:colId xmlns:a16="http://schemas.microsoft.com/office/drawing/2014/main" val="1339072108"/>
                    </a:ext>
                  </a:extLst>
                </a:gridCol>
                <a:gridCol w="1383030">
                  <a:extLst>
                    <a:ext uri="{9D8B030D-6E8A-4147-A177-3AD203B41FA5}">
                      <a16:colId xmlns:a16="http://schemas.microsoft.com/office/drawing/2014/main" val="1328952636"/>
                    </a:ext>
                  </a:extLst>
                </a:gridCol>
                <a:gridCol w="1313660">
                  <a:extLst>
                    <a:ext uri="{9D8B030D-6E8A-4147-A177-3AD203B41FA5}">
                      <a16:colId xmlns:a16="http://schemas.microsoft.com/office/drawing/2014/main" val="2323573126"/>
                    </a:ext>
                  </a:extLst>
                </a:gridCol>
              </a:tblGrid>
              <a:tr h="370840">
                <a:tc>
                  <a:txBody>
                    <a:bodyPr/>
                    <a:lstStyle/>
                    <a:p>
                      <a:r>
                        <a:rPr lang="en-US" sz="1800" dirty="0"/>
                        <a:t>Model</a:t>
                      </a:r>
                    </a:p>
                  </a:txBody>
                  <a:tcPr/>
                </a:tc>
                <a:tc>
                  <a:txBody>
                    <a:bodyPr/>
                    <a:lstStyle/>
                    <a:p>
                      <a:r>
                        <a:rPr lang="en-US" sz="1800" dirty="0"/>
                        <a:t>R-Square</a:t>
                      </a:r>
                    </a:p>
                  </a:txBody>
                  <a:tcPr/>
                </a:tc>
                <a:tc>
                  <a:txBody>
                    <a:bodyPr/>
                    <a:lstStyle/>
                    <a:p>
                      <a:r>
                        <a:rPr lang="en-US" sz="1800" dirty="0"/>
                        <a:t>RMSE</a:t>
                      </a:r>
                    </a:p>
                  </a:txBody>
                  <a:tcPr/>
                </a:tc>
                <a:extLst>
                  <a:ext uri="{0D108BD9-81ED-4DB2-BD59-A6C34878D82A}">
                    <a16:rowId xmlns:a16="http://schemas.microsoft.com/office/drawing/2014/main" val="2323687371"/>
                  </a:ext>
                </a:extLst>
              </a:tr>
              <a:tr h="370840">
                <a:tc>
                  <a:txBody>
                    <a:bodyPr/>
                    <a:lstStyle/>
                    <a:p>
                      <a:r>
                        <a:rPr lang="en-US" sz="1800" dirty="0"/>
                        <a:t>Model 1</a:t>
                      </a:r>
                    </a:p>
                  </a:txBody>
                  <a:tcPr/>
                </a:tc>
                <a:tc>
                  <a:txBody>
                    <a:bodyPr/>
                    <a:lstStyle/>
                    <a:p>
                      <a:r>
                        <a:rPr lang="en-US" sz="1800" dirty="0"/>
                        <a:t>0.9052</a:t>
                      </a:r>
                    </a:p>
                  </a:txBody>
                  <a:tcPr/>
                </a:tc>
                <a:tc>
                  <a:txBody>
                    <a:bodyPr/>
                    <a:lstStyle/>
                    <a:p>
                      <a:r>
                        <a:rPr lang="en-US" sz="1800" dirty="0"/>
                        <a:t>1,415</a:t>
                      </a:r>
                    </a:p>
                  </a:txBody>
                  <a:tcPr/>
                </a:tc>
                <a:extLst>
                  <a:ext uri="{0D108BD9-81ED-4DB2-BD59-A6C34878D82A}">
                    <a16:rowId xmlns:a16="http://schemas.microsoft.com/office/drawing/2014/main" val="1970206624"/>
                  </a:ext>
                </a:extLst>
              </a:tr>
              <a:tr h="370840">
                <a:tc>
                  <a:txBody>
                    <a:bodyPr/>
                    <a:lstStyle/>
                    <a:p>
                      <a:r>
                        <a:rPr lang="en-US" sz="1800" dirty="0"/>
                        <a:t>Model 2 </a:t>
                      </a:r>
                    </a:p>
                  </a:txBody>
                  <a:tcPr/>
                </a:tc>
                <a:tc>
                  <a:txBody>
                    <a:bodyPr/>
                    <a:lstStyle/>
                    <a:p>
                      <a:r>
                        <a:rPr lang="en-US" sz="1800" dirty="0"/>
                        <a:t>0.6037</a:t>
                      </a:r>
                    </a:p>
                  </a:txBody>
                  <a:tcPr/>
                </a:tc>
                <a:tc>
                  <a:txBody>
                    <a:bodyPr/>
                    <a:lstStyle/>
                    <a:p>
                      <a:r>
                        <a:rPr lang="en-US" sz="1800" dirty="0"/>
                        <a:t>2,893</a:t>
                      </a:r>
                    </a:p>
                  </a:txBody>
                  <a:tcPr/>
                </a:tc>
                <a:extLst>
                  <a:ext uri="{0D108BD9-81ED-4DB2-BD59-A6C34878D82A}">
                    <a16:rowId xmlns:a16="http://schemas.microsoft.com/office/drawing/2014/main" val="1401674834"/>
                  </a:ext>
                </a:extLst>
              </a:tr>
              <a:tr h="370840">
                <a:tc>
                  <a:txBody>
                    <a:bodyPr/>
                    <a:lstStyle/>
                    <a:p>
                      <a:r>
                        <a:rPr lang="en-US" sz="1800" dirty="0"/>
                        <a:t>Model 3 </a:t>
                      </a:r>
                    </a:p>
                  </a:txBody>
                  <a:tcPr/>
                </a:tc>
                <a:tc>
                  <a:txBody>
                    <a:bodyPr/>
                    <a:lstStyle/>
                    <a:p>
                      <a:r>
                        <a:rPr lang="en-US" sz="1800" dirty="0"/>
                        <a:t>0.9081</a:t>
                      </a:r>
                    </a:p>
                  </a:txBody>
                  <a:tcPr/>
                </a:tc>
                <a:tc>
                  <a:txBody>
                    <a:bodyPr/>
                    <a:lstStyle/>
                    <a:p>
                      <a:r>
                        <a:rPr lang="en-US" sz="1800" dirty="0"/>
                        <a:t>1,393</a:t>
                      </a:r>
                    </a:p>
                  </a:txBody>
                  <a:tcPr/>
                </a:tc>
                <a:extLst>
                  <a:ext uri="{0D108BD9-81ED-4DB2-BD59-A6C34878D82A}">
                    <a16:rowId xmlns:a16="http://schemas.microsoft.com/office/drawing/2014/main" val="2269869333"/>
                  </a:ext>
                </a:extLst>
              </a:tr>
              <a:tr h="370840">
                <a:tc>
                  <a:txBody>
                    <a:bodyPr/>
                    <a:lstStyle/>
                    <a:p>
                      <a:r>
                        <a:rPr lang="en-US" sz="1800" dirty="0"/>
                        <a:t>Model 4 </a:t>
                      </a:r>
                    </a:p>
                  </a:txBody>
                  <a:tcPr/>
                </a:tc>
                <a:tc>
                  <a:txBody>
                    <a:bodyPr/>
                    <a:lstStyle/>
                    <a:p>
                      <a:r>
                        <a:rPr lang="en-US" sz="1800" dirty="0"/>
                        <a:t>0.9165</a:t>
                      </a:r>
                    </a:p>
                  </a:txBody>
                  <a:tcPr/>
                </a:tc>
                <a:tc>
                  <a:txBody>
                    <a:bodyPr/>
                    <a:lstStyle/>
                    <a:p>
                      <a:r>
                        <a:rPr lang="en-US" sz="1800" dirty="0"/>
                        <a:t>1,328</a:t>
                      </a:r>
                    </a:p>
                  </a:txBody>
                  <a:tcPr/>
                </a:tc>
                <a:extLst>
                  <a:ext uri="{0D108BD9-81ED-4DB2-BD59-A6C34878D82A}">
                    <a16:rowId xmlns:a16="http://schemas.microsoft.com/office/drawing/2014/main" val="1338391307"/>
                  </a:ext>
                </a:extLst>
              </a:tr>
            </a:tbl>
          </a:graphicData>
        </a:graphic>
      </p:graphicFrame>
      <p:sp>
        <p:nvSpPr>
          <p:cNvPr id="4" name="TextBox 3">
            <a:extLst>
              <a:ext uri="{FF2B5EF4-FFF2-40B4-BE49-F238E27FC236}">
                <a16:creationId xmlns:a16="http://schemas.microsoft.com/office/drawing/2014/main" id="{5E0E11F3-C173-437B-C94C-A63515BD1605}"/>
              </a:ext>
            </a:extLst>
          </p:cNvPr>
          <p:cNvSpPr txBox="1"/>
          <p:nvPr/>
        </p:nvSpPr>
        <p:spPr>
          <a:xfrm>
            <a:off x="459303" y="1315453"/>
            <a:ext cx="6440565" cy="3816429"/>
          </a:xfrm>
          <a:prstGeom prst="rect">
            <a:avLst/>
          </a:prstGeom>
          <a:noFill/>
        </p:spPr>
        <p:txBody>
          <a:bodyPr wrap="square">
            <a:spAutoFit/>
          </a:bodyPr>
          <a:lstStyle/>
          <a:p>
            <a:pPr marL="224028" indent="-283464">
              <a:buFont typeface="Arial" panose="020B0604020202020204" pitchFamily="34" charset="0"/>
              <a:buChar char="•"/>
            </a:pPr>
            <a:r>
              <a:rPr lang="en-US" sz="2200" dirty="0">
                <a:cs typeface="Segoe UI Light" panose="020B0502040204020203" pitchFamily="34" charset="0"/>
              </a:rPr>
              <a:t>Approach:</a:t>
            </a:r>
          </a:p>
          <a:p>
            <a:pPr marL="681228" lvl="1" indent="-283464">
              <a:buFont typeface="Arial" panose="020B0604020202020204" pitchFamily="34" charset="0"/>
              <a:buChar char="•"/>
            </a:pPr>
            <a:r>
              <a:rPr lang="en-US" sz="2200" dirty="0">
                <a:cs typeface="Segoe UI Light" panose="020B0502040204020203" pitchFamily="34" charset="0"/>
              </a:rPr>
              <a:t>Linear Regression</a:t>
            </a:r>
          </a:p>
          <a:p>
            <a:pPr marL="681228" lvl="1" indent="-283464">
              <a:lnSpc>
                <a:spcPct val="100000"/>
              </a:lnSpc>
              <a:buFont typeface="Arial" panose="020B0604020202020204" pitchFamily="34" charset="0"/>
              <a:buChar char="•"/>
            </a:pPr>
            <a:r>
              <a:rPr lang="en-US" sz="2200" dirty="0">
                <a:cs typeface="Segoe UI Light" panose="020B0502040204020203" pitchFamily="34" charset="0"/>
              </a:rPr>
              <a:t>Leave-one-out cross validation</a:t>
            </a:r>
          </a:p>
          <a:p>
            <a:pPr marL="681228" lvl="1" indent="-283464">
              <a:lnSpc>
                <a:spcPct val="100000"/>
              </a:lnSpc>
              <a:buFont typeface="Arial" panose="020B0604020202020204" pitchFamily="34" charset="0"/>
              <a:buChar char="•"/>
            </a:pPr>
            <a:r>
              <a:rPr lang="en-US" sz="2200" dirty="0">
                <a:cs typeface="Segoe UI Light" panose="020B0502040204020203" pitchFamily="34" charset="0"/>
              </a:rPr>
              <a:t>Criteria: attain RMSE (Root Mean Squared Error) below 3,000</a:t>
            </a:r>
          </a:p>
          <a:p>
            <a:pPr marL="342900" indent="-283464">
              <a:lnSpc>
                <a:spcPct val="100000"/>
              </a:lnSpc>
              <a:buFont typeface="Arial" panose="020B0604020202020204" pitchFamily="34" charset="0"/>
              <a:buChar char="•"/>
            </a:pPr>
            <a:r>
              <a:rPr lang="en-US" sz="2200" dirty="0">
                <a:cs typeface="Segoe UI Light" panose="020B0502040204020203" pitchFamily="34" charset="0"/>
              </a:rPr>
              <a:t>Models’ variables:</a:t>
            </a:r>
          </a:p>
          <a:p>
            <a:pPr marL="681228" lvl="1" indent="-283464">
              <a:lnSpc>
                <a:spcPct val="100000"/>
              </a:lnSpc>
              <a:buFont typeface="Arial" panose="020B0604020202020204" pitchFamily="34" charset="0"/>
              <a:buChar char="•"/>
            </a:pPr>
            <a:r>
              <a:rPr lang="en-US" sz="2200" dirty="0">
                <a:cs typeface="Segoe UI Light" panose="020B0502040204020203" pitchFamily="34" charset="0"/>
              </a:rPr>
              <a:t>Model 1: </a:t>
            </a:r>
            <a:r>
              <a:rPr lang="en-US" sz="2200" dirty="0" err="1">
                <a:cs typeface="Segoe UI Light" panose="020B0502040204020203" pitchFamily="34" charset="0"/>
              </a:rPr>
              <a:t>JobLevel</a:t>
            </a:r>
            <a:endParaRPr lang="en-US" sz="2200" dirty="0">
              <a:cs typeface="Segoe UI Light" panose="020B0502040204020203" pitchFamily="34" charset="0"/>
            </a:endParaRPr>
          </a:p>
          <a:p>
            <a:pPr marL="681228" lvl="1" indent="-283464">
              <a:lnSpc>
                <a:spcPct val="100000"/>
              </a:lnSpc>
              <a:buFont typeface="Arial" panose="020B0604020202020204" pitchFamily="34" charset="0"/>
              <a:buChar char="•"/>
            </a:pPr>
            <a:r>
              <a:rPr lang="en-US" sz="2200" dirty="0">
                <a:cs typeface="Segoe UI Light" panose="020B0502040204020203" pitchFamily="34" charset="0"/>
              </a:rPr>
              <a:t>Model 2: </a:t>
            </a:r>
            <a:r>
              <a:rPr lang="en-US" sz="2200" dirty="0" err="1">
                <a:cs typeface="Segoe UI Light" panose="020B0502040204020203" pitchFamily="34" charset="0"/>
              </a:rPr>
              <a:t>TotalWorkingYears</a:t>
            </a:r>
            <a:endParaRPr lang="en-US" sz="2200" dirty="0">
              <a:cs typeface="Segoe UI Light" panose="020B0502040204020203" pitchFamily="34" charset="0"/>
            </a:endParaRPr>
          </a:p>
          <a:p>
            <a:pPr marL="681228" lvl="1" indent="-283464">
              <a:lnSpc>
                <a:spcPct val="100000"/>
              </a:lnSpc>
              <a:buFont typeface="Arial" panose="020B0604020202020204" pitchFamily="34" charset="0"/>
              <a:buChar char="•"/>
            </a:pPr>
            <a:r>
              <a:rPr lang="en-US" sz="2200" dirty="0">
                <a:cs typeface="Segoe UI Light" panose="020B0502040204020203" pitchFamily="34" charset="0"/>
              </a:rPr>
              <a:t>Model 3: </a:t>
            </a:r>
            <a:r>
              <a:rPr lang="en-US" sz="2200" dirty="0" err="1">
                <a:cs typeface="Segoe UI Light" panose="020B0502040204020203" pitchFamily="34" charset="0"/>
              </a:rPr>
              <a:t>JobLevel</a:t>
            </a:r>
            <a:r>
              <a:rPr lang="en-US" sz="2200" dirty="0">
                <a:cs typeface="Segoe UI Light" panose="020B0502040204020203" pitchFamily="34" charset="0"/>
              </a:rPr>
              <a:t> + </a:t>
            </a:r>
            <a:r>
              <a:rPr lang="en-US" sz="2200" dirty="0" err="1">
                <a:cs typeface="Segoe UI Light" panose="020B0502040204020203" pitchFamily="34" charset="0"/>
              </a:rPr>
              <a:t>TotalWorkingYears</a:t>
            </a:r>
            <a:r>
              <a:rPr lang="en-US" sz="2200" dirty="0">
                <a:cs typeface="Segoe UI Light" panose="020B0502040204020203" pitchFamily="34" charset="0"/>
              </a:rPr>
              <a:t> </a:t>
            </a:r>
          </a:p>
          <a:p>
            <a:pPr marL="681228" lvl="1" indent="-283464">
              <a:lnSpc>
                <a:spcPct val="100000"/>
              </a:lnSpc>
              <a:buFont typeface="Arial" panose="020B0604020202020204" pitchFamily="34" charset="0"/>
              <a:buChar char="•"/>
            </a:pPr>
            <a:r>
              <a:rPr lang="en-US" sz="2200" dirty="0">
                <a:cs typeface="Segoe UI Light" panose="020B0502040204020203" pitchFamily="34" charset="0"/>
              </a:rPr>
              <a:t>Model 4: </a:t>
            </a:r>
            <a:r>
              <a:rPr lang="en-US" sz="2200" dirty="0" err="1">
                <a:cs typeface="Segoe UI Light" panose="020B0502040204020203" pitchFamily="34" charset="0"/>
              </a:rPr>
              <a:t>JobLevel</a:t>
            </a:r>
            <a:r>
              <a:rPr lang="en-US" sz="2200" dirty="0">
                <a:cs typeface="Segoe UI Light" panose="020B0502040204020203" pitchFamily="34" charset="0"/>
              </a:rPr>
              <a:t> + </a:t>
            </a:r>
            <a:r>
              <a:rPr lang="en-US" sz="2200" dirty="0" err="1">
                <a:cs typeface="Segoe UI Light" panose="020B0502040204020203" pitchFamily="34" charset="0"/>
              </a:rPr>
              <a:t>TotalWorkingYears</a:t>
            </a:r>
            <a:r>
              <a:rPr lang="en-US" sz="2200" dirty="0">
                <a:cs typeface="Segoe UI Light" panose="020B0502040204020203" pitchFamily="34" charset="0"/>
              </a:rPr>
              <a:t> + (</a:t>
            </a:r>
            <a:r>
              <a:rPr lang="en-US" sz="2200" dirty="0" err="1">
                <a:cs typeface="Segoe UI Light" panose="020B0502040204020203" pitchFamily="34" charset="0"/>
              </a:rPr>
              <a:t>JobLevel</a:t>
            </a:r>
            <a:r>
              <a:rPr lang="en-US" sz="2200" dirty="0">
                <a:cs typeface="Segoe UI Light" panose="020B0502040204020203" pitchFamily="34" charset="0"/>
              </a:rPr>
              <a:t>) * (</a:t>
            </a:r>
            <a:r>
              <a:rPr lang="en-US" sz="2200" dirty="0" err="1">
                <a:cs typeface="Segoe UI Light" panose="020B0502040204020203" pitchFamily="34" charset="0"/>
              </a:rPr>
              <a:t>TotalWorkingYears</a:t>
            </a:r>
            <a:r>
              <a:rPr lang="en-US" sz="2200" dirty="0">
                <a:cs typeface="Segoe UI Light" panose="020B0502040204020203" pitchFamily="34" charset="0"/>
              </a:rPr>
              <a:t>)</a:t>
            </a:r>
          </a:p>
        </p:txBody>
      </p:sp>
      <p:sp>
        <p:nvSpPr>
          <p:cNvPr id="3" name="TextBox 2">
            <a:extLst>
              <a:ext uri="{FF2B5EF4-FFF2-40B4-BE49-F238E27FC236}">
                <a16:creationId xmlns:a16="http://schemas.microsoft.com/office/drawing/2014/main" id="{3C0D2AC5-EE75-3B58-3DC6-07AD0CEB79CB}"/>
              </a:ext>
            </a:extLst>
          </p:cNvPr>
          <p:cNvSpPr txBox="1"/>
          <p:nvPr/>
        </p:nvSpPr>
        <p:spPr>
          <a:xfrm>
            <a:off x="459303" y="5058921"/>
            <a:ext cx="6440565" cy="769441"/>
          </a:xfrm>
          <a:prstGeom prst="rect">
            <a:avLst/>
          </a:prstGeom>
          <a:noFill/>
        </p:spPr>
        <p:txBody>
          <a:bodyPr wrap="square">
            <a:spAutoFit/>
          </a:bodyPr>
          <a:lstStyle/>
          <a:p>
            <a:pPr marL="224028" indent="-283464">
              <a:buFont typeface="Arial" panose="020B0604020202020204" pitchFamily="34" charset="0"/>
              <a:buChar char="•"/>
            </a:pPr>
            <a:r>
              <a:rPr lang="en-US" sz="2200" b="0" i="0" dirty="0">
                <a:solidFill>
                  <a:srgbClr val="333333"/>
                </a:solidFill>
                <a:effectLst/>
              </a:rPr>
              <a:t>Model 4 was used to predict a new dataset of 300 observations (employees)</a:t>
            </a:r>
            <a:endParaRPr lang="en-US" sz="2200" dirty="0"/>
          </a:p>
        </p:txBody>
      </p:sp>
    </p:spTree>
    <p:extLst>
      <p:ext uri="{BB962C8B-B14F-4D97-AF65-F5344CB8AC3E}">
        <p14:creationId xmlns:p14="http://schemas.microsoft.com/office/powerpoint/2010/main" val="327066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97E86F4-31AE-970E-3CA6-331DD3931DAB}"/>
              </a:ext>
            </a:extLst>
          </p:cNvPr>
          <p:cNvSpPr>
            <a:spLocks noGrp="1"/>
          </p:cNvSpPr>
          <p:nvPr>
            <p:ph type="title"/>
          </p:nvPr>
        </p:nvSpPr>
        <p:spPr/>
        <p:txBody>
          <a:bodyPr/>
          <a:lstStyle/>
          <a:p>
            <a:r>
              <a:rPr lang="en-US" dirty="0"/>
              <a:t>Summary</a:t>
            </a:r>
          </a:p>
        </p:txBody>
      </p:sp>
      <p:sp>
        <p:nvSpPr>
          <p:cNvPr id="2" name="TextBox 1">
            <a:extLst>
              <a:ext uri="{FF2B5EF4-FFF2-40B4-BE49-F238E27FC236}">
                <a16:creationId xmlns:a16="http://schemas.microsoft.com/office/drawing/2014/main" id="{1E9C2DC4-AE1B-EC73-1ED3-84BB1681F7AE}"/>
              </a:ext>
            </a:extLst>
          </p:cNvPr>
          <p:cNvSpPr txBox="1"/>
          <p:nvPr/>
        </p:nvSpPr>
        <p:spPr>
          <a:xfrm>
            <a:off x="459303" y="916798"/>
            <a:ext cx="10983397" cy="4708981"/>
          </a:xfrm>
          <a:prstGeom prst="rect">
            <a:avLst/>
          </a:prstGeom>
          <a:noFill/>
        </p:spPr>
        <p:txBody>
          <a:bodyPr wrap="square" rtlCol="0">
            <a:spAutoFit/>
          </a:bodyPr>
          <a:lstStyle/>
          <a:p>
            <a:pPr marL="342900" indent="-342900">
              <a:buFont typeface="Wingdings" panose="05000000000000000000" pitchFamily="2" charset="2"/>
              <a:buChar char="§"/>
            </a:pPr>
            <a:r>
              <a:rPr lang="en-US" sz="2000" dirty="0"/>
              <a:t>The top three contributing factors to employee attrition are:</a:t>
            </a:r>
          </a:p>
          <a:p>
            <a:pPr marL="800100" lvl="1" indent="-342900">
              <a:buFont typeface="Courier New" panose="02070309020205020404" pitchFamily="49" charset="0"/>
              <a:buChar char="o"/>
            </a:pPr>
            <a:r>
              <a:rPr lang="en-US" sz="2000" dirty="0"/>
              <a:t>Job Level/Monthly Income</a:t>
            </a:r>
          </a:p>
          <a:p>
            <a:pPr marL="800100" lvl="1" indent="-342900">
              <a:buFont typeface="Courier New" panose="02070309020205020404" pitchFamily="49" charset="0"/>
              <a:buChar char="o"/>
            </a:pPr>
            <a:r>
              <a:rPr lang="en-US" sz="2000" dirty="0"/>
              <a:t>Overtime</a:t>
            </a:r>
          </a:p>
          <a:p>
            <a:pPr marL="800100" lvl="1" indent="-342900">
              <a:buFont typeface="Courier New" panose="02070309020205020404" pitchFamily="49" charset="0"/>
              <a:buChar char="o"/>
            </a:pPr>
            <a:r>
              <a:rPr lang="en-US" sz="2000" dirty="0"/>
              <a:t>Job Involvement</a:t>
            </a:r>
          </a:p>
          <a:p>
            <a:pPr marL="342900" indent="-342900">
              <a:buFont typeface="Wingdings" panose="05000000000000000000" pitchFamily="2" charset="2"/>
              <a:buChar char="§"/>
            </a:pPr>
            <a:r>
              <a:rPr lang="en-US" sz="2000" dirty="0"/>
              <a:t>The top influential factors in employee attrition are:</a:t>
            </a:r>
          </a:p>
          <a:p>
            <a:pPr marL="800100" lvl="1" indent="-342900">
              <a:buFont typeface="Courier New" panose="02070309020205020404" pitchFamily="49" charset="0"/>
              <a:buChar char="o"/>
            </a:pPr>
            <a:r>
              <a:rPr lang="en-US" sz="2000" dirty="0"/>
              <a:t>Stock Option Level</a:t>
            </a:r>
          </a:p>
          <a:p>
            <a:pPr marL="800100" lvl="1" indent="-342900">
              <a:buFont typeface="Courier New" panose="02070309020205020404" pitchFamily="49" charset="0"/>
              <a:buChar char="o"/>
            </a:pPr>
            <a:r>
              <a:rPr lang="en-US" sz="2000" dirty="0"/>
              <a:t>Age/Generation</a:t>
            </a:r>
          </a:p>
          <a:p>
            <a:pPr marL="800100" lvl="1" indent="-342900">
              <a:buFont typeface="Courier New" panose="02070309020205020404" pitchFamily="49" charset="0"/>
              <a:buChar char="o"/>
            </a:pPr>
            <a:r>
              <a:rPr lang="en-US" sz="2000" dirty="0"/>
              <a:t>Marital Status</a:t>
            </a:r>
          </a:p>
          <a:p>
            <a:pPr marL="800100" lvl="1" indent="-342900">
              <a:buFont typeface="Courier New" panose="02070309020205020404" pitchFamily="49" charset="0"/>
              <a:buChar char="o"/>
            </a:pPr>
            <a:r>
              <a:rPr lang="en-US" sz="2000" dirty="0"/>
              <a:t>Total Working Years</a:t>
            </a:r>
          </a:p>
          <a:p>
            <a:pPr marL="800100" lvl="1" indent="-342900">
              <a:buFont typeface="Courier New" panose="02070309020205020404" pitchFamily="49" charset="0"/>
              <a:buChar char="o"/>
            </a:pPr>
            <a:r>
              <a:rPr lang="en-US" sz="2000" dirty="0"/>
              <a:t>Job Roles </a:t>
            </a:r>
          </a:p>
          <a:p>
            <a:pPr marL="342900" indent="-342900">
              <a:buFont typeface="Wingdings" panose="05000000000000000000" pitchFamily="2" charset="2"/>
              <a:buChar char="§"/>
            </a:pPr>
            <a:r>
              <a:rPr lang="en-US" sz="2000" dirty="0"/>
              <a:t>Job roles with median monthly income lower than the company’s median (~$5,000) had a relatively higher attrition rate.</a:t>
            </a:r>
          </a:p>
          <a:p>
            <a:pPr marL="342900" indent="-342900">
              <a:buFont typeface="Wingdings" panose="05000000000000000000" pitchFamily="2" charset="2"/>
              <a:buChar char="§"/>
            </a:pPr>
            <a:r>
              <a:rPr lang="en-US" sz="2000" dirty="0"/>
              <a:t>Manufacturing Director had much lower attrition rate comparing to other job roles that had similar median monthly income. Potential to study the area and apply any lesson learned to other job roles to increase retention. </a:t>
            </a:r>
            <a:endParaRPr lang="en-US" sz="2000" dirty="0">
              <a:solidFill>
                <a:srgbClr val="333333"/>
              </a:solidFill>
            </a:endParaRPr>
          </a:p>
        </p:txBody>
      </p:sp>
    </p:spTree>
    <p:extLst>
      <p:ext uri="{BB962C8B-B14F-4D97-AF65-F5344CB8AC3E}">
        <p14:creationId xmlns:p14="http://schemas.microsoft.com/office/powerpoint/2010/main" val="1823896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EB192C"/>
            </a:gs>
            <a:gs pos="28000">
              <a:schemeClr val="tx2"/>
            </a:gs>
            <a:gs pos="100000">
              <a:srgbClr val="EB192C"/>
            </a:gs>
          </a:gsLst>
          <a:lin ang="2520000" scaled="0"/>
        </a:gradFill>
        <a:effectLst/>
      </p:bgPr>
    </p:bg>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A5971723-8054-45CE-DD47-46DD2E81673C}"/>
              </a:ext>
            </a:extLst>
          </p:cNvPr>
          <p:cNvSpPr>
            <a:spLocks noGrp="1"/>
          </p:cNvSpPr>
          <p:nvPr>
            <p:ph type="ctrTitle"/>
          </p:nvPr>
        </p:nvSpPr>
        <p:spPr/>
        <p:txBody>
          <a:bodyPr>
            <a:normAutofit/>
          </a:bodyPr>
          <a:lstStyle/>
          <a:p>
            <a:br>
              <a:rPr lang="en-US" sz="4400" b="1" dirty="0">
                <a:solidFill>
                  <a:schemeClr val="accent1"/>
                </a:solidFill>
                <a:latin typeface="Georgia Pro Semibold" panose="02040702050405020303" pitchFamily="18" charset="0"/>
                <a:cs typeface="Arial" panose="020B0604020202020204" pitchFamily="34" charset="0"/>
              </a:rPr>
            </a:br>
            <a:r>
              <a:rPr lang="en-US" sz="4400" b="1" dirty="0">
                <a:solidFill>
                  <a:schemeClr val="accent1"/>
                </a:solidFill>
                <a:latin typeface="Georgia Pro Semibold" panose="02040702050405020303" pitchFamily="18" charset="0"/>
                <a:cs typeface="Arial" panose="020B0604020202020204" pitchFamily="34" charset="0"/>
              </a:rPr>
              <a:t>Thank you!</a:t>
            </a:r>
          </a:p>
        </p:txBody>
      </p:sp>
      <p:sp>
        <p:nvSpPr>
          <p:cNvPr id="2" name="Subtitle 1">
            <a:extLst>
              <a:ext uri="{FF2B5EF4-FFF2-40B4-BE49-F238E27FC236}">
                <a16:creationId xmlns:a16="http://schemas.microsoft.com/office/drawing/2014/main" id="{F172A4B4-7621-50AB-2170-4B1FAB8586B8}"/>
              </a:ext>
            </a:extLst>
          </p:cNvPr>
          <p:cNvSpPr>
            <a:spLocks noGrp="1"/>
          </p:cNvSpPr>
          <p:nvPr>
            <p:ph type="subTitle" idx="1"/>
          </p:nvPr>
        </p:nvSpPr>
        <p:spPr/>
        <p:txBody>
          <a:bodyPr/>
          <a:lstStyle/>
          <a:p>
            <a:r>
              <a:rPr lang="en-US" dirty="0">
                <a:latin typeface="Avenir Next LT Pro" panose="020B0504020202020204" pitchFamily="34" charset="0"/>
              </a:rPr>
              <a:t>Katon Pang</a:t>
            </a:r>
          </a:p>
          <a:p>
            <a:r>
              <a:rPr lang="en-US" dirty="0">
                <a:latin typeface="Avenir Next LT Pro" panose="020B0504020202020204" pitchFamily="34" charset="0"/>
              </a:rPr>
              <a:t>katonp@smu.edu</a:t>
            </a:r>
          </a:p>
        </p:txBody>
      </p:sp>
      <p:pic>
        <p:nvPicPr>
          <p:cNvPr id="81" name="Graphic 80">
            <a:extLst>
              <a:ext uri="{FF2B5EF4-FFF2-40B4-BE49-F238E27FC236}">
                <a16:creationId xmlns:a16="http://schemas.microsoft.com/office/drawing/2014/main" id="{B54D43E5-D471-5E67-36E5-C61B71237A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27546" y="2630404"/>
            <a:ext cx="2238375" cy="1476375"/>
          </a:xfrm>
          <a:prstGeom prst="rect">
            <a:avLst/>
          </a:prstGeom>
        </p:spPr>
      </p:pic>
    </p:spTree>
    <p:extLst>
      <p:ext uri="{BB962C8B-B14F-4D97-AF65-F5344CB8AC3E}">
        <p14:creationId xmlns:p14="http://schemas.microsoft.com/office/powerpoint/2010/main" val="301017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0772283-28F3-FC91-DE92-B6CBA3A52DE2}"/>
              </a:ext>
            </a:extLst>
          </p:cNvPr>
          <p:cNvSpPr>
            <a:spLocks noGrp="1"/>
          </p:cNvSpPr>
          <p:nvPr>
            <p:ph type="title"/>
          </p:nvPr>
        </p:nvSpPr>
        <p:spPr/>
        <p:txBody>
          <a:bodyPr/>
          <a:lstStyle/>
          <a:p>
            <a:r>
              <a:rPr lang="en-US" dirty="0"/>
              <a:t>The Study</a:t>
            </a:r>
          </a:p>
        </p:txBody>
      </p:sp>
      <p:sp>
        <p:nvSpPr>
          <p:cNvPr id="2" name="TextBox 1">
            <a:extLst>
              <a:ext uri="{FF2B5EF4-FFF2-40B4-BE49-F238E27FC236}">
                <a16:creationId xmlns:a16="http://schemas.microsoft.com/office/drawing/2014/main" id="{1423538C-93BD-7D00-D8EC-0E0766B665E0}"/>
              </a:ext>
            </a:extLst>
          </p:cNvPr>
          <p:cNvSpPr txBox="1"/>
          <p:nvPr/>
        </p:nvSpPr>
        <p:spPr>
          <a:xfrm>
            <a:off x="628650" y="1328738"/>
            <a:ext cx="735806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Obtain, review and analyze existing employee data</a:t>
            </a:r>
          </a:p>
          <a:p>
            <a:pPr marL="285750" indent="-285750">
              <a:buFont typeface="Arial" panose="020B0604020202020204" pitchFamily="34" charset="0"/>
              <a:buChar char="•"/>
            </a:pPr>
            <a:r>
              <a:rPr lang="en-US" sz="2400" dirty="0"/>
              <a:t>Identify top trends in attrition</a:t>
            </a:r>
          </a:p>
          <a:p>
            <a:pPr marL="285750" indent="-285750">
              <a:buFont typeface="Arial" panose="020B0604020202020204" pitchFamily="34" charset="0"/>
              <a:buChar char="•"/>
            </a:pPr>
            <a:r>
              <a:rPr lang="en-US" sz="2400" dirty="0"/>
              <a:t>Job role specific trends</a:t>
            </a:r>
          </a:p>
          <a:p>
            <a:pPr marL="285750" indent="-285750">
              <a:buFont typeface="Arial" panose="020B0604020202020204" pitchFamily="34" charset="0"/>
              <a:buChar char="•"/>
            </a:pPr>
            <a:r>
              <a:rPr lang="en-US" sz="2400" dirty="0"/>
              <a:t>Model building and prediction</a:t>
            </a:r>
          </a:p>
          <a:p>
            <a:pPr marL="285750" indent="-28575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11277E48-4C33-3584-70AA-47F688DC3C9C}"/>
              </a:ext>
            </a:extLst>
          </p:cNvPr>
          <p:cNvPicPr>
            <a:picLocks noChangeAspect="1"/>
          </p:cNvPicPr>
          <p:nvPr/>
        </p:nvPicPr>
        <p:blipFill>
          <a:blip r:embed="rId3"/>
          <a:stretch>
            <a:fillRect/>
          </a:stretch>
        </p:blipFill>
        <p:spPr>
          <a:xfrm>
            <a:off x="9354319" y="1003693"/>
            <a:ext cx="2326768" cy="1548438"/>
          </a:xfrm>
          <a:prstGeom prst="rect">
            <a:avLst/>
          </a:prstGeom>
        </p:spPr>
      </p:pic>
      <p:pic>
        <p:nvPicPr>
          <p:cNvPr id="4" name="Picture 3">
            <a:extLst>
              <a:ext uri="{FF2B5EF4-FFF2-40B4-BE49-F238E27FC236}">
                <a16:creationId xmlns:a16="http://schemas.microsoft.com/office/drawing/2014/main" id="{021C3723-65C6-DB35-DA45-2E435C4F76E9}"/>
              </a:ext>
            </a:extLst>
          </p:cNvPr>
          <p:cNvPicPr>
            <a:picLocks noChangeAspect="1"/>
          </p:cNvPicPr>
          <p:nvPr/>
        </p:nvPicPr>
        <p:blipFill>
          <a:blip r:embed="rId4"/>
          <a:stretch>
            <a:fillRect/>
          </a:stretch>
        </p:blipFill>
        <p:spPr>
          <a:xfrm>
            <a:off x="3208024" y="3085716"/>
            <a:ext cx="5775951" cy="2806186"/>
          </a:xfrm>
          <a:prstGeom prst="rect">
            <a:avLst/>
          </a:prstGeom>
        </p:spPr>
      </p:pic>
    </p:spTree>
    <p:extLst>
      <p:ext uri="{BB962C8B-B14F-4D97-AF65-F5344CB8AC3E}">
        <p14:creationId xmlns:p14="http://schemas.microsoft.com/office/powerpoint/2010/main" val="2765785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0772283-28F3-FC91-DE92-B6CBA3A52DE2}"/>
              </a:ext>
            </a:extLst>
          </p:cNvPr>
          <p:cNvSpPr>
            <a:spLocks noGrp="1"/>
          </p:cNvSpPr>
          <p:nvPr>
            <p:ph type="title"/>
          </p:nvPr>
        </p:nvSpPr>
        <p:spPr/>
        <p:txBody>
          <a:bodyPr/>
          <a:lstStyle/>
          <a:p>
            <a:r>
              <a:rPr lang="en-US" dirty="0">
                <a:solidFill>
                  <a:srgbClr val="EB192C"/>
                </a:solidFill>
              </a:rPr>
              <a:t>Dataset</a:t>
            </a:r>
            <a:endParaRPr lang="en-US" dirty="0"/>
          </a:p>
        </p:txBody>
      </p:sp>
      <p:sp>
        <p:nvSpPr>
          <p:cNvPr id="2" name="TextBox 1">
            <a:extLst>
              <a:ext uri="{FF2B5EF4-FFF2-40B4-BE49-F238E27FC236}">
                <a16:creationId xmlns:a16="http://schemas.microsoft.com/office/drawing/2014/main" id="{7D830314-A083-C77E-F610-2AD4027B9078}"/>
              </a:ext>
            </a:extLst>
          </p:cNvPr>
          <p:cNvSpPr txBox="1"/>
          <p:nvPr/>
        </p:nvSpPr>
        <p:spPr>
          <a:xfrm>
            <a:off x="459303" y="1003693"/>
            <a:ext cx="4696757"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870 Employees</a:t>
            </a:r>
          </a:p>
          <a:p>
            <a:pPr marL="285750" indent="-285750">
              <a:buFont typeface="Arial" panose="020B0604020202020204" pitchFamily="34" charset="0"/>
              <a:buChar char="•"/>
            </a:pPr>
            <a:r>
              <a:rPr lang="en-US" sz="2200" dirty="0"/>
              <a:t>31 Attributes</a:t>
            </a:r>
          </a:p>
          <a:p>
            <a:pPr marL="742950" lvl="1" indent="-285750">
              <a:buFont typeface="Arial" panose="020B0604020202020204" pitchFamily="34" charset="0"/>
              <a:buChar char="•"/>
            </a:pPr>
            <a:r>
              <a:rPr lang="en-US" sz="2200" dirty="0"/>
              <a:t>17 Categorical, 8 non-numeric</a:t>
            </a:r>
          </a:p>
          <a:p>
            <a:pPr marL="742950" lvl="1" indent="-285750">
              <a:buFont typeface="Arial" panose="020B0604020202020204" pitchFamily="34" charset="0"/>
              <a:buChar char="•"/>
            </a:pPr>
            <a:r>
              <a:rPr lang="en-US" sz="2200" dirty="0"/>
              <a:t>14 Continuous</a:t>
            </a:r>
          </a:p>
          <a:p>
            <a:pPr marL="285750" indent="-285750">
              <a:buFont typeface="Arial" panose="020B0604020202020204" pitchFamily="34" charset="0"/>
              <a:buChar char="•"/>
            </a:pPr>
            <a:r>
              <a:rPr lang="en-US" sz="2200" dirty="0"/>
              <a:t>No missing data</a:t>
            </a:r>
          </a:p>
        </p:txBody>
      </p:sp>
      <p:pic>
        <p:nvPicPr>
          <p:cNvPr id="3" name="Picture 2">
            <a:extLst>
              <a:ext uri="{FF2B5EF4-FFF2-40B4-BE49-F238E27FC236}">
                <a16:creationId xmlns:a16="http://schemas.microsoft.com/office/drawing/2014/main" id="{8D22F83A-EC13-7B5D-88AA-AA30094868D7}"/>
              </a:ext>
            </a:extLst>
          </p:cNvPr>
          <p:cNvPicPr>
            <a:picLocks noChangeAspect="1"/>
          </p:cNvPicPr>
          <p:nvPr/>
        </p:nvPicPr>
        <p:blipFill rotWithShape="1">
          <a:blip r:embed="rId3"/>
          <a:srcRect r="15616" b="1649"/>
          <a:stretch/>
        </p:blipFill>
        <p:spPr>
          <a:xfrm>
            <a:off x="3538260" y="2648823"/>
            <a:ext cx="5115480" cy="3682527"/>
          </a:xfrm>
          <a:prstGeom prst="rect">
            <a:avLst/>
          </a:prstGeom>
        </p:spPr>
      </p:pic>
      <p:pic>
        <p:nvPicPr>
          <p:cNvPr id="4" name="Picture 3">
            <a:extLst>
              <a:ext uri="{FF2B5EF4-FFF2-40B4-BE49-F238E27FC236}">
                <a16:creationId xmlns:a16="http://schemas.microsoft.com/office/drawing/2014/main" id="{6D7467C4-22D3-7185-E671-43F9A6E9A177}"/>
              </a:ext>
            </a:extLst>
          </p:cNvPr>
          <p:cNvPicPr>
            <a:picLocks noChangeAspect="1"/>
          </p:cNvPicPr>
          <p:nvPr/>
        </p:nvPicPr>
        <p:blipFill rotWithShape="1">
          <a:blip r:embed="rId4"/>
          <a:srcRect r="3568"/>
          <a:stretch/>
        </p:blipFill>
        <p:spPr>
          <a:xfrm>
            <a:off x="6706314" y="526650"/>
            <a:ext cx="5361643" cy="3432345"/>
          </a:xfrm>
          <a:prstGeom prst="rect">
            <a:avLst/>
          </a:prstGeom>
        </p:spPr>
      </p:pic>
      <p:sp>
        <p:nvSpPr>
          <p:cNvPr id="5" name="TextBox 4">
            <a:extLst>
              <a:ext uri="{FF2B5EF4-FFF2-40B4-BE49-F238E27FC236}">
                <a16:creationId xmlns:a16="http://schemas.microsoft.com/office/drawing/2014/main" id="{C2E4C5A4-ABF2-469E-D235-07C03A0FF97B}"/>
              </a:ext>
            </a:extLst>
          </p:cNvPr>
          <p:cNvSpPr txBox="1"/>
          <p:nvPr/>
        </p:nvSpPr>
        <p:spPr>
          <a:xfrm>
            <a:off x="459303" y="2688143"/>
            <a:ext cx="3793720"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t>Most data are right-skewed</a:t>
            </a:r>
          </a:p>
        </p:txBody>
      </p:sp>
      <p:sp>
        <p:nvSpPr>
          <p:cNvPr id="9" name="TextBox 8">
            <a:extLst>
              <a:ext uri="{FF2B5EF4-FFF2-40B4-BE49-F238E27FC236}">
                <a16:creationId xmlns:a16="http://schemas.microsoft.com/office/drawing/2014/main" id="{0A74944A-0953-D5AA-FDC0-70D8DF62A83B}"/>
              </a:ext>
            </a:extLst>
          </p:cNvPr>
          <p:cNvSpPr txBox="1"/>
          <p:nvPr/>
        </p:nvSpPr>
        <p:spPr>
          <a:xfrm>
            <a:off x="459303" y="4433927"/>
            <a:ext cx="3793720"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Oversampling</a:t>
            </a:r>
          </a:p>
        </p:txBody>
      </p:sp>
      <p:sp>
        <p:nvSpPr>
          <p:cNvPr id="10" name="TextBox 9">
            <a:extLst>
              <a:ext uri="{FF2B5EF4-FFF2-40B4-BE49-F238E27FC236}">
                <a16:creationId xmlns:a16="http://schemas.microsoft.com/office/drawing/2014/main" id="{B3FF62B6-FBC4-7A2F-DAA1-4CA56571DDC7}"/>
              </a:ext>
            </a:extLst>
          </p:cNvPr>
          <p:cNvSpPr txBox="1"/>
          <p:nvPr/>
        </p:nvSpPr>
        <p:spPr>
          <a:xfrm>
            <a:off x="459303" y="3375979"/>
            <a:ext cx="3793720"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a:t>Correlation between Attrition and other variables</a:t>
            </a:r>
          </a:p>
        </p:txBody>
      </p:sp>
    </p:spTree>
    <p:extLst>
      <p:ext uri="{BB962C8B-B14F-4D97-AF65-F5344CB8AC3E}">
        <p14:creationId xmlns:p14="http://schemas.microsoft.com/office/powerpoint/2010/main" val="258386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97E86F4-31AE-970E-3CA6-331DD3931DAB}"/>
              </a:ext>
            </a:extLst>
          </p:cNvPr>
          <p:cNvSpPr>
            <a:spLocks noGrp="1"/>
          </p:cNvSpPr>
          <p:nvPr>
            <p:ph type="title"/>
          </p:nvPr>
        </p:nvSpPr>
        <p:spPr/>
        <p:txBody>
          <a:bodyPr/>
          <a:lstStyle/>
          <a:p>
            <a:r>
              <a:rPr lang="en-US" dirty="0"/>
              <a:t>Top Contributing Factors</a:t>
            </a:r>
          </a:p>
        </p:txBody>
      </p:sp>
      <p:pic>
        <p:nvPicPr>
          <p:cNvPr id="8" name="Picture 7">
            <a:extLst>
              <a:ext uri="{FF2B5EF4-FFF2-40B4-BE49-F238E27FC236}">
                <a16:creationId xmlns:a16="http://schemas.microsoft.com/office/drawing/2014/main" id="{4512D9DB-6C9D-848A-D3C9-8D6BDC271508}"/>
              </a:ext>
            </a:extLst>
          </p:cNvPr>
          <p:cNvPicPr>
            <a:picLocks noChangeAspect="1"/>
          </p:cNvPicPr>
          <p:nvPr/>
        </p:nvPicPr>
        <p:blipFill>
          <a:blip r:embed="rId3"/>
          <a:stretch>
            <a:fillRect/>
          </a:stretch>
        </p:blipFill>
        <p:spPr>
          <a:xfrm>
            <a:off x="7069766" y="356182"/>
            <a:ext cx="5052060" cy="3120390"/>
          </a:xfrm>
          <a:prstGeom prst="rect">
            <a:avLst/>
          </a:prstGeom>
        </p:spPr>
      </p:pic>
      <p:pic>
        <p:nvPicPr>
          <p:cNvPr id="9" name="Picture 8">
            <a:extLst>
              <a:ext uri="{FF2B5EF4-FFF2-40B4-BE49-F238E27FC236}">
                <a16:creationId xmlns:a16="http://schemas.microsoft.com/office/drawing/2014/main" id="{8BFEB340-5DD0-DA48-A796-B6688D538F12}"/>
              </a:ext>
            </a:extLst>
          </p:cNvPr>
          <p:cNvPicPr>
            <a:picLocks noChangeAspect="1"/>
          </p:cNvPicPr>
          <p:nvPr/>
        </p:nvPicPr>
        <p:blipFill>
          <a:blip r:embed="rId4"/>
          <a:stretch>
            <a:fillRect/>
          </a:stretch>
        </p:blipFill>
        <p:spPr>
          <a:xfrm>
            <a:off x="0" y="985405"/>
            <a:ext cx="5052060" cy="3120390"/>
          </a:xfrm>
          <a:prstGeom prst="rect">
            <a:avLst/>
          </a:prstGeom>
        </p:spPr>
      </p:pic>
      <p:pic>
        <p:nvPicPr>
          <p:cNvPr id="5" name="Picture 4">
            <a:extLst>
              <a:ext uri="{FF2B5EF4-FFF2-40B4-BE49-F238E27FC236}">
                <a16:creationId xmlns:a16="http://schemas.microsoft.com/office/drawing/2014/main" id="{287696B9-3EA5-2CC9-BA81-3824EDAF4A3C}"/>
              </a:ext>
            </a:extLst>
          </p:cNvPr>
          <p:cNvPicPr>
            <a:picLocks noChangeAspect="1"/>
          </p:cNvPicPr>
          <p:nvPr/>
        </p:nvPicPr>
        <p:blipFill>
          <a:blip r:embed="rId5"/>
          <a:stretch>
            <a:fillRect/>
          </a:stretch>
        </p:blipFill>
        <p:spPr>
          <a:xfrm>
            <a:off x="4084047" y="3433431"/>
            <a:ext cx="5559743" cy="3436144"/>
          </a:xfrm>
          <a:prstGeom prst="rect">
            <a:avLst/>
          </a:prstGeom>
        </p:spPr>
      </p:pic>
    </p:spTree>
    <p:extLst>
      <p:ext uri="{BB962C8B-B14F-4D97-AF65-F5344CB8AC3E}">
        <p14:creationId xmlns:p14="http://schemas.microsoft.com/office/powerpoint/2010/main" val="17025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FD795D-A427-7E27-6D60-0614140D791E}"/>
              </a:ext>
            </a:extLst>
          </p:cNvPr>
          <p:cNvPicPr>
            <a:picLocks noChangeAspect="1"/>
          </p:cNvPicPr>
          <p:nvPr/>
        </p:nvPicPr>
        <p:blipFill>
          <a:blip r:embed="rId3"/>
          <a:stretch>
            <a:fillRect/>
          </a:stretch>
        </p:blipFill>
        <p:spPr>
          <a:xfrm>
            <a:off x="0" y="967117"/>
            <a:ext cx="5559743" cy="3436144"/>
          </a:xfrm>
          <a:prstGeom prst="rect">
            <a:avLst/>
          </a:prstGeom>
        </p:spPr>
      </p:pic>
      <p:sp>
        <p:nvSpPr>
          <p:cNvPr id="12" name="Title 11">
            <a:extLst>
              <a:ext uri="{FF2B5EF4-FFF2-40B4-BE49-F238E27FC236}">
                <a16:creationId xmlns:a16="http://schemas.microsoft.com/office/drawing/2014/main" id="{22666D7B-1091-6E1F-CDBD-EE311E8EF03D}"/>
              </a:ext>
            </a:extLst>
          </p:cNvPr>
          <p:cNvSpPr>
            <a:spLocks noGrp="1"/>
          </p:cNvSpPr>
          <p:nvPr>
            <p:ph type="title"/>
          </p:nvPr>
        </p:nvSpPr>
        <p:spPr/>
        <p:txBody>
          <a:bodyPr/>
          <a:lstStyle/>
          <a:p>
            <a:r>
              <a:rPr lang="en-US" dirty="0"/>
              <a:t>Top Indicators</a:t>
            </a:r>
          </a:p>
        </p:txBody>
      </p:sp>
      <p:pic>
        <p:nvPicPr>
          <p:cNvPr id="6" name="Picture 5">
            <a:extLst>
              <a:ext uri="{FF2B5EF4-FFF2-40B4-BE49-F238E27FC236}">
                <a16:creationId xmlns:a16="http://schemas.microsoft.com/office/drawing/2014/main" id="{7602B13A-1376-05A5-8703-5D686A2C309D}"/>
              </a:ext>
            </a:extLst>
          </p:cNvPr>
          <p:cNvPicPr>
            <a:picLocks noChangeAspect="1"/>
          </p:cNvPicPr>
          <p:nvPr/>
        </p:nvPicPr>
        <p:blipFill rotWithShape="1">
          <a:blip r:embed="rId4"/>
          <a:srcRect/>
          <a:stretch/>
        </p:blipFill>
        <p:spPr>
          <a:xfrm>
            <a:off x="6632259" y="66872"/>
            <a:ext cx="5559743" cy="3436143"/>
          </a:xfrm>
          <a:prstGeom prst="rect">
            <a:avLst/>
          </a:prstGeom>
        </p:spPr>
      </p:pic>
      <p:pic>
        <p:nvPicPr>
          <p:cNvPr id="7" name="Picture 6">
            <a:extLst>
              <a:ext uri="{FF2B5EF4-FFF2-40B4-BE49-F238E27FC236}">
                <a16:creationId xmlns:a16="http://schemas.microsoft.com/office/drawing/2014/main" id="{F4F4929B-9A65-AFE7-CF0E-E52DFD6F231B}"/>
              </a:ext>
            </a:extLst>
          </p:cNvPr>
          <p:cNvPicPr>
            <a:picLocks noChangeAspect="1"/>
          </p:cNvPicPr>
          <p:nvPr/>
        </p:nvPicPr>
        <p:blipFill>
          <a:blip r:embed="rId5"/>
          <a:stretch>
            <a:fillRect/>
          </a:stretch>
        </p:blipFill>
        <p:spPr>
          <a:xfrm>
            <a:off x="4660808" y="3420719"/>
            <a:ext cx="5559743" cy="3436144"/>
          </a:xfrm>
          <a:prstGeom prst="rect">
            <a:avLst/>
          </a:prstGeom>
        </p:spPr>
      </p:pic>
    </p:spTree>
    <p:extLst>
      <p:ext uri="{BB962C8B-B14F-4D97-AF65-F5344CB8AC3E}">
        <p14:creationId xmlns:p14="http://schemas.microsoft.com/office/powerpoint/2010/main" val="286971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97E86F4-31AE-970E-3CA6-331DD3931DAB}"/>
              </a:ext>
            </a:extLst>
          </p:cNvPr>
          <p:cNvSpPr>
            <a:spLocks noGrp="1"/>
          </p:cNvSpPr>
          <p:nvPr>
            <p:ph type="title"/>
          </p:nvPr>
        </p:nvSpPr>
        <p:spPr/>
        <p:txBody>
          <a:bodyPr/>
          <a:lstStyle/>
          <a:p>
            <a:r>
              <a:rPr lang="en-US" dirty="0"/>
              <a:t>Job Role Trends</a:t>
            </a:r>
          </a:p>
        </p:txBody>
      </p:sp>
      <p:pic>
        <p:nvPicPr>
          <p:cNvPr id="13" name="Picture 12">
            <a:extLst>
              <a:ext uri="{FF2B5EF4-FFF2-40B4-BE49-F238E27FC236}">
                <a16:creationId xmlns:a16="http://schemas.microsoft.com/office/drawing/2014/main" id="{BF849605-DCCB-C232-2AD8-922E8614F424}"/>
              </a:ext>
            </a:extLst>
          </p:cNvPr>
          <p:cNvPicPr>
            <a:picLocks noChangeAspect="1"/>
          </p:cNvPicPr>
          <p:nvPr/>
        </p:nvPicPr>
        <p:blipFill>
          <a:blip r:embed="rId3"/>
          <a:stretch>
            <a:fillRect/>
          </a:stretch>
        </p:blipFill>
        <p:spPr>
          <a:xfrm>
            <a:off x="46610" y="891534"/>
            <a:ext cx="5169694" cy="3566160"/>
          </a:xfrm>
          <a:prstGeom prst="rect">
            <a:avLst/>
          </a:prstGeom>
        </p:spPr>
      </p:pic>
      <p:pic>
        <p:nvPicPr>
          <p:cNvPr id="14" name="Picture 13">
            <a:extLst>
              <a:ext uri="{FF2B5EF4-FFF2-40B4-BE49-F238E27FC236}">
                <a16:creationId xmlns:a16="http://schemas.microsoft.com/office/drawing/2014/main" id="{52C0F26A-3FC0-06E5-2F44-1F8C57F2D8AA}"/>
              </a:ext>
            </a:extLst>
          </p:cNvPr>
          <p:cNvPicPr>
            <a:picLocks noChangeAspect="1"/>
          </p:cNvPicPr>
          <p:nvPr/>
        </p:nvPicPr>
        <p:blipFill rotWithShape="1">
          <a:blip r:embed="rId4"/>
          <a:srcRect b="2011"/>
          <a:stretch/>
        </p:blipFill>
        <p:spPr>
          <a:xfrm>
            <a:off x="312834" y="2802196"/>
            <a:ext cx="4903470" cy="3494432"/>
          </a:xfrm>
          <a:prstGeom prst="rect">
            <a:avLst/>
          </a:prstGeom>
        </p:spPr>
      </p:pic>
      <p:cxnSp>
        <p:nvCxnSpPr>
          <p:cNvPr id="18" name="Straight Connector 17">
            <a:extLst>
              <a:ext uri="{FF2B5EF4-FFF2-40B4-BE49-F238E27FC236}">
                <a16:creationId xmlns:a16="http://schemas.microsoft.com/office/drawing/2014/main" id="{C3C75657-06E2-6ED7-B0FE-9E5EC85F15B1}"/>
              </a:ext>
            </a:extLst>
          </p:cNvPr>
          <p:cNvCxnSpPr/>
          <p:nvPr/>
        </p:nvCxnSpPr>
        <p:spPr>
          <a:xfrm>
            <a:off x="875187" y="1655463"/>
            <a:ext cx="429999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6D00ED-38FB-29F5-D21C-097D1681ED30}"/>
              </a:ext>
            </a:extLst>
          </p:cNvPr>
          <p:cNvCxnSpPr/>
          <p:nvPr/>
        </p:nvCxnSpPr>
        <p:spPr>
          <a:xfrm>
            <a:off x="875187" y="2461833"/>
            <a:ext cx="429999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66FDDF-A176-1E36-EB52-A8F715AFA97A}"/>
              </a:ext>
            </a:extLst>
          </p:cNvPr>
          <p:cNvCxnSpPr/>
          <p:nvPr/>
        </p:nvCxnSpPr>
        <p:spPr>
          <a:xfrm>
            <a:off x="875187" y="3930831"/>
            <a:ext cx="429999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8499B1-35CA-C208-89D5-5E2A785BA63F}"/>
              </a:ext>
            </a:extLst>
          </p:cNvPr>
          <p:cNvCxnSpPr/>
          <p:nvPr/>
        </p:nvCxnSpPr>
        <p:spPr>
          <a:xfrm>
            <a:off x="875187" y="2330671"/>
            <a:ext cx="429999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88C352-1C65-9F5B-EF51-766A70273F83}"/>
              </a:ext>
            </a:extLst>
          </p:cNvPr>
          <p:cNvCxnSpPr/>
          <p:nvPr/>
        </p:nvCxnSpPr>
        <p:spPr>
          <a:xfrm>
            <a:off x="875187" y="4298632"/>
            <a:ext cx="4299995"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D7AA3A49-81C9-2FC2-1533-803AEF115E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13359" y="5741589"/>
            <a:ext cx="1343025" cy="885825"/>
          </a:xfrm>
          <a:prstGeom prst="rect">
            <a:avLst/>
          </a:prstGeom>
        </p:spPr>
      </p:pic>
      <p:cxnSp>
        <p:nvCxnSpPr>
          <p:cNvPr id="9" name="Straight Arrow Connector 8">
            <a:extLst>
              <a:ext uri="{FF2B5EF4-FFF2-40B4-BE49-F238E27FC236}">
                <a16:creationId xmlns:a16="http://schemas.microsoft.com/office/drawing/2014/main" id="{BFEA399C-C858-A1BA-CA07-92627A340E07}"/>
              </a:ext>
            </a:extLst>
          </p:cNvPr>
          <p:cNvCxnSpPr/>
          <p:nvPr/>
        </p:nvCxnSpPr>
        <p:spPr>
          <a:xfrm>
            <a:off x="4855464" y="5943600"/>
            <a:ext cx="0" cy="353028"/>
          </a:xfrm>
          <a:prstGeom prst="straightConnector1">
            <a:avLst/>
          </a:prstGeom>
          <a:ln w="25400">
            <a:solidFill>
              <a:schemeClr val="accent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94B165-A141-91ED-7ED7-DE2C5209A341}"/>
              </a:ext>
            </a:extLst>
          </p:cNvPr>
          <p:cNvCxnSpPr/>
          <p:nvPr/>
        </p:nvCxnSpPr>
        <p:spPr>
          <a:xfrm>
            <a:off x="4855464" y="2802196"/>
            <a:ext cx="0" cy="353028"/>
          </a:xfrm>
          <a:prstGeom prst="straightConnector1">
            <a:avLst/>
          </a:prstGeom>
          <a:ln w="25400">
            <a:solidFill>
              <a:schemeClr val="accent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8EE9C8-1CC9-A885-124E-D6D250353DEC}"/>
              </a:ext>
            </a:extLst>
          </p:cNvPr>
          <p:cNvCxnSpPr/>
          <p:nvPr/>
        </p:nvCxnSpPr>
        <p:spPr>
          <a:xfrm>
            <a:off x="1481228" y="5806228"/>
            <a:ext cx="0" cy="353028"/>
          </a:xfrm>
          <a:prstGeom prst="straightConnector1">
            <a:avLst/>
          </a:prstGeom>
          <a:ln w="25400">
            <a:solidFill>
              <a:srgbClr val="9933F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58488D7-E4B8-C465-5807-F503C0878810}"/>
              </a:ext>
            </a:extLst>
          </p:cNvPr>
          <p:cNvCxnSpPr/>
          <p:nvPr/>
        </p:nvCxnSpPr>
        <p:spPr>
          <a:xfrm>
            <a:off x="1983132" y="5977595"/>
            <a:ext cx="0" cy="353028"/>
          </a:xfrm>
          <a:prstGeom prst="straightConnector1">
            <a:avLst/>
          </a:prstGeom>
          <a:ln w="25400">
            <a:solidFill>
              <a:srgbClr val="9933F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0E307E-59AF-694F-811E-974EF2F23D30}"/>
              </a:ext>
            </a:extLst>
          </p:cNvPr>
          <p:cNvCxnSpPr/>
          <p:nvPr/>
        </p:nvCxnSpPr>
        <p:spPr>
          <a:xfrm>
            <a:off x="3887878" y="5810225"/>
            <a:ext cx="0" cy="353028"/>
          </a:xfrm>
          <a:prstGeom prst="straightConnector1">
            <a:avLst/>
          </a:prstGeom>
          <a:ln w="25400">
            <a:solidFill>
              <a:srgbClr val="9933F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0C9599E-BE70-6E29-9E17-E227FCA6DE32}"/>
              </a:ext>
            </a:extLst>
          </p:cNvPr>
          <p:cNvCxnSpPr/>
          <p:nvPr/>
        </p:nvCxnSpPr>
        <p:spPr>
          <a:xfrm>
            <a:off x="2917881" y="5971032"/>
            <a:ext cx="0" cy="353028"/>
          </a:xfrm>
          <a:prstGeom prst="straightConnector1">
            <a:avLst/>
          </a:prstGeom>
          <a:ln w="25400">
            <a:solidFill>
              <a:srgbClr val="00B0F0"/>
            </a:solidFill>
            <a:headEnd type="arrow" w="med" len="med"/>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1910305-7C51-870E-C2F6-B1D8127CDB5F}"/>
              </a:ext>
            </a:extLst>
          </p:cNvPr>
          <p:cNvPicPr>
            <a:picLocks noChangeAspect="1"/>
          </p:cNvPicPr>
          <p:nvPr/>
        </p:nvPicPr>
        <p:blipFill rotWithShape="1">
          <a:blip r:embed="rId7"/>
          <a:srcRect l="786" t="1264" r="1864" b="1809"/>
          <a:stretch/>
        </p:blipFill>
        <p:spPr>
          <a:xfrm>
            <a:off x="5231262" y="1528886"/>
            <a:ext cx="6220052" cy="3827710"/>
          </a:xfrm>
          <a:prstGeom prst="rect">
            <a:avLst/>
          </a:prstGeom>
        </p:spPr>
      </p:pic>
      <p:sp>
        <p:nvSpPr>
          <p:cNvPr id="25" name="Rectangle 24">
            <a:extLst>
              <a:ext uri="{FF2B5EF4-FFF2-40B4-BE49-F238E27FC236}">
                <a16:creationId xmlns:a16="http://schemas.microsoft.com/office/drawing/2014/main" id="{B0766F47-C714-AFB4-BC0E-CECF4080A9BE}"/>
              </a:ext>
            </a:extLst>
          </p:cNvPr>
          <p:cNvSpPr/>
          <p:nvPr/>
        </p:nvSpPr>
        <p:spPr>
          <a:xfrm>
            <a:off x="7338111" y="2486413"/>
            <a:ext cx="567723" cy="2647978"/>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4137DAF-1065-EE8B-8555-35D5C044C523}"/>
              </a:ext>
            </a:extLst>
          </p:cNvPr>
          <p:cNvSpPr/>
          <p:nvPr/>
        </p:nvSpPr>
        <p:spPr>
          <a:xfrm>
            <a:off x="10185484" y="2486413"/>
            <a:ext cx="596096" cy="2647978"/>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849800D-EA2B-1002-9042-F10B82599DF6}"/>
              </a:ext>
            </a:extLst>
          </p:cNvPr>
          <p:cNvCxnSpPr/>
          <p:nvPr/>
        </p:nvCxnSpPr>
        <p:spPr>
          <a:xfrm>
            <a:off x="6467756" y="4913145"/>
            <a:ext cx="0" cy="353028"/>
          </a:xfrm>
          <a:prstGeom prst="straightConnector1">
            <a:avLst/>
          </a:prstGeom>
          <a:ln w="25400">
            <a:solidFill>
              <a:srgbClr val="9933F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04E76E-A1F8-8181-55AD-DE5158034B2C}"/>
              </a:ext>
            </a:extLst>
          </p:cNvPr>
          <p:cNvCxnSpPr/>
          <p:nvPr/>
        </p:nvCxnSpPr>
        <p:spPr>
          <a:xfrm>
            <a:off x="7032078" y="5043324"/>
            <a:ext cx="0" cy="353028"/>
          </a:xfrm>
          <a:prstGeom prst="straightConnector1">
            <a:avLst/>
          </a:prstGeom>
          <a:ln w="25400">
            <a:solidFill>
              <a:srgbClr val="9933F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20C917-2889-BA24-5125-FCDF786864B7}"/>
              </a:ext>
            </a:extLst>
          </p:cNvPr>
          <p:cNvCxnSpPr/>
          <p:nvPr/>
        </p:nvCxnSpPr>
        <p:spPr>
          <a:xfrm>
            <a:off x="9331606" y="4913145"/>
            <a:ext cx="0" cy="353028"/>
          </a:xfrm>
          <a:prstGeom prst="straightConnector1">
            <a:avLst/>
          </a:prstGeom>
          <a:ln w="25400">
            <a:solidFill>
              <a:srgbClr val="9933FF"/>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ECB89C-9FFF-32FF-1F12-955A8A65DB8C}"/>
              </a:ext>
            </a:extLst>
          </p:cNvPr>
          <p:cNvCxnSpPr/>
          <p:nvPr/>
        </p:nvCxnSpPr>
        <p:spPr>
          <a:xfrm>
            <a:off x="10468256" y="5212287"/>
            <a:ext cx="0" cy="353028"/>
          </a:xfrm>
          <a:prstGeom prst="straightConnector1">
            <a:avLst/>
          </a:prstGeom>
          <a:ln w="25400">
            <a:solidFill>
              <a:schemeClr val="accent1"/>
            </a:solidFill>
            <a:headEnd type="arrow" w="med" len="med"/>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3CE5F64-4E89-286E-9F53-5F30FE1A447E}"/>
              </a:ext>
            </a:extLst>
          </p:cNvPr>
          <p:cNvCxnSpPr/>
          <p:nvPr/>
        </p:nvCxnSpPr>
        <p:spPr>
          <a:xfrm>
            <a:off x="8187873" y="5173284"/>
            <a:ext cx="0" cy="353028"/>
          </a:xfrm>
          <a:prstGeom prst="straightConnector1">
            <a:avLst/>
          </a:prstGeom>
          <a:ln w="25400">
            <a:solidFill>
              <a:srgbClr val="00B0F0"/>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9A99CD3-5802-D747-78B0-974549AF0A65}"/>
              </a:ext>
            </a:extLst>
          </p:cNvPr>
          <p:cNvSpPr/>
          <p:nvPr/>
        </p:nvSpPr>
        <p:spPr>
          <a:xfrm>
            <a:off x="8471204" y="2488329"/>
            <a:ext cx="567723" cy="2647978"/>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9D09D6-BCDA-85B5-0104-A0A4609F44EC}"/>
              </a:ext>
            </a:extLst>
          </p:cNvPr>
          <p:cNvSpPr/>
          <p:nvPr/>
        </p:nvSpPr>
        <p:spPr>
          <a:xfrm>
            <a:off x="7908725" y="2486198"/>
            <a:ext cx="567723" cy="2647978"/>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50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97E86F4-31AE-970E-3CA6-331DD3931DAB}"/>
              </a:ext>
            </a:extLst>
          </p:cNvPr>
          <p:cNvSpPr>
            <a:spLocks noGrp="1"/>
          </p:cNvSpPr>
          <p:nvPr>
            <p:ph type="title"/>
          </p:nvPr>
        </p:nvSpPr>
        <p:spPr/>
        <p:txBody>
          <a:bodyPr/>
          <a:lstStyle/>
          <a:p>
            <a:r>
              <a:rPr lang="en-US" dirty="0"/>
              <a:t>Attrition Models</a:t>
            </a:r>
          </a:p>
        </p:txBody>
      </p:sp>
      <p:graphicFrame>
        <p:nvGraphicFramePr>
          <p:cNvPr id="8" name="Table 7">
            <a:extLst>
              <a:ext uri="{FF2B5EF4-FFF2-40B4-BE49-F238E27FC236}">
                <a16:creationId xmlns:a16="http://schemas.microsoft.com/office/drawing/2014/main" id="{ED455C5E-FC96-462D-6EFB-CC49FAA472A4}"/>
              </a:ext>
            </a:extLst>
          </p:cNvPr>
          <p:cNvGraphicFramePr>
            <a:graphicFrameLocks noGrp="1"/>
          </p:cNvGraphicFramePr>
          <p:nvPr>
            <p:extLst>
              <p:ext uri="{D42A27DB-BD31-4B8C-83A1-F6EECF244321}">
                <p14:modId xmlns:p14="http://schemas.microsoft.com/office/powerpoint/2010/main" val="4267545389"/>
              </p:ext>
            </p:extLst>
          </p:nvPr>
        </p:nvGraphicFramePr>
        <p:xfrm>
          <a:off x="6573015" y="1424317"/>
          <a:ext cx="5439977" cy="3134360"/>
        </p:xfrm>
        <a:graphic>
          <a:graphicData uri="http://schemas.openxmlformats.org/drawingml/2006/table">
            <a:tbl>
              <a:tblPr firstRow="1">
                <a:tableStyleId>{7DF18680-E054-41AD-8BC1-D1AEF772440D}</a:tableStyleId>
              </a:tblPr>
              <a:tblGrid>
                <a:gridCol w="2371471">
                  <a:extLst>
                    <a:ext uri="{9D8B030D-6E8A-4147-A177-3AD203B41FA5}">
                      <a16:colId xmlns:a16="http://schemas.microsoft.com/office/drawing/2014/main" val="1339072108"/>
                    </a:ext>
                  </a:extLst>
                </a:gridCol>
                <a:gridCol w="1592580">
                  <a:extLst>
                    <a:ext uri="{9D8B030D-6E8A-4147-A177-3AD203B41FA5}">
                      <a16:colId xmlns:a16="http://schemas.microsoft.com/office/drawing/2014/main" val="1328952636"/>
                    </a:ext>
                  </a:extLst>
                </a:gridCol>
                <a:gridCol w="1475926">
                  <a:extLst>
                    <a:ext uri="{9D8B030D-6E8A-4147-A177-3AD203B41FA5}">
                      <a16:colId xmlns:a16="http://schemas.microsoft.com/office/drawing/2014/main" val="2323573126"/>
                    </a:ext>
                  </a:extLst>
                </a:gridCol>
              </a:tblGrid>
              <a:tr h="370840">
                <a:tc>
                  <a:txBody>
                    <a:bodyPr/>
                    <a:lstStyle/>
                    <a:p>
                      <a:r>
                        <a:rPr lang="en-US" sz="1800" dirty="0"/>
                        <a:t>Model</a:t>
                      </a:r>
                    </a:p>
                  </a:txBody>
                  <a:tcPr/>
                </a:tc>
                <a:tc>
                  <a:txBody>
                    <a:bodyPr/>
                    <a:lstStyle/>
                    <a:p>
                      <a:r>
                        <a:rPr lang="en-US" sz="1800" dirty="0"/>
                        <a:t>Naïve Bayes</a:t>
                      </a:r>
                    </a:p>
                  </a:txBody>
                  <a:tcPr/>
                </a:tc>
                <a:tc>
                  <a:txBody>
                    <a:bodyPr/>
                    <a:lstStyle/>
                    <a:p>
                      <a:r>
                        <a:rPr lang="en-US" sz="1800" dirty="0"/>
                        <a:t>k-NN</a:t>
                      </a:r>
                    </a:p>
                  </a:txBody>
                  <a:tcPr/>
                </a:tc>
                <a:extLst>
                  <a:ext uri="{0D108BD9-81ED-4DB2-BD59-A6C34878D82A}">
                    <a16:rowId xmlns:a16="http://schemas.microsoft.com/office/drawing/2014/main" val="2323687371"/>
                  </a:ext>
                </a:extLst>
              </a:tr>
              <a:tr h="370840">
                <a:tc>
                  <a:txBody>
                    <a:bodyPr/>
                    <a:lstStyle/>
                    <a:p>
                      <a:r>
                        <a:rPr lang="en-US" sz="1800" dirty="0"/>
                        <a:t>Accuracy</a:t>
                      </a:r>
                    </a:p>
                  </a:txBody>
                  <a:tcPr/>
                </a:tc>
                <a:tc>
                  <a:txBody>
                    <a:bodyPr/>
                    <a:lstStyle/>
                    <a:p>
                      <a:r>
                        <a:rPr lang="en-US" sz="1800" dirty="0"/>
                        <a:t>0.7237</a:t>
                      </a:r>
                    </a:p>
                  </a:txBody>
                  <a:tcPr/>
                </a:tc>
                <a:tc>
                  <a:txBody>
                    <a:bodyPr/>
                    <a:lstStyle/>
                    <a:p>
                      <a:r>
                        <a:rPr lang="en-US" sz="1800" dirty="0"/>
                        <a:t>0.7626</a:t>
                      </a:r>
                    </a:p>
                  </a:txBody>
                  <a:tcPr/>
                </a:tc>
                <a:extLst>
                  <a:ext uri="{0D108BD9-81ED-4DB2-BD59-A6C34878D82A}">
                    <a16:rowId xmlns:a16="http://schemas.microsoft.com/office/drawing/2014/main" val="1970206624"/>
                  </a:ext>
                </a:extLst>
              </a:tr>
              <a:tr h="370840">
                <a:tc>
                  <a:txBody>
                    <a:bodyPr/>
                    <a:lstStyle/>
                    <a:p>
                      <a:r>
                        <a:rPr lang="en-US" sz="1800" dirty="0"/>
                        <a:t>Sensitivity/Recall</a:t>
                      </a:r>
                    </a:p>
                    <a:p>
                      <a:r>
                        <a:rPr lang="en-US" sz="1800" dirty="0"/>
                        <a:t>(True Positive Rate)</a:t>
                      </a:r>
                    </a:p>
                  </a:txBody>
                  <a:tcPr/>
                </a:tc>
                <a:tc>
                  <a:txBody>
                    <a:bodyPr/>
                    <a:lstStyle/>
                    <a:p>
                      <a:r>
                        <a:rPr lang="en-US" sz="1800" dirty="0"/>
                        <a:t>0.7565</a:t>
                      </a:r>
                    </a:p>
                  </a:txBody>
                  <a:tcPr/>
                </a:tc>
                <a:tc>
                  <a:txBody>
                    <a:bodyPr/>
                    <a:lstStyle/>
                    <a:p>
                      <a:r>
                        <a:rPr lang="en-US" sz="1800" dirty="0"/>
                        <a:t>0.8087</a:t>
                      </a:r>
                    </a:p>
                  </a:txBody>
                  <a:tcPr/>
                </a:tc>
                <a:extLst>
                  <a:ext uri="{0D108BD9-81ED-4DB2-BD59-A6C34878D82A}">
                    <a16:rowId xmlns:a16="http://schemas.microsoft.com/office/drawing/2014/main" val="1401674834"/>
                  </a:ext>
                </a:extLst>
              </a:tr>
              <a:tr h="370840">
                <a:tc>
                  <a:txBody>
                    <a:bodyPr/>
                    <a:lstStyle/>
                    <a:p>
                      <a:r>
                        <a:rPr lang="en-US" sz="1800" dirty="0"/>
                        <a:t>Specificity</a:t>
                      </a:r>
                    </a:p>
                    <a:p>
                      <a:r>
                        <a:rPr lang="en-US" sz="1800" dirty="0"/>
                        <a:t>(True Negative Rate)</a:t>
                      </a:r>
                    </a:p>
                  </a:txBody>
                  <a:tcPr/>
                </a:tc>
                <a:tc>
                  <a:txBody>
                    <a:bodyPr/>
                    <a:lstStyle/>
                    <a:p>
                      <a:r>
                        <a:rPr lang="en-US" sz="1800" dirty="0"/>
                        <a:t>0.6875</a:t>
                      </a:r>
                    </a:p>
                  </a:txBody>
                  <a:tcPr/>
                </a:tc>
                <a:tc>
                  <a:txBody>
                    <a:bodyPr/>
                    <a:lstStyle/>
                    <a:p>
                      <a:r>
                        <a:rPr lang="en-US" sz="1800" dirty="0"/>
                        <a:t>0.7115</a:t>
                      </a:r>
                    </a:p>
                  </a:txBody>
                  <a:tcPr/>
                </a:tc>
                <a:extLst>
                  <a:ext uri="{0D108BD9-81ED-4DB2-BD59-A6C34878D82A}">
                    <a16:rowId xmlns:a16="http://schemas.microsoft.com/office/drawing/2014/main" val="2269869333"/>
                  </a:ext>
                </a:extLst>
              </a:tr>
              <a:tr h="370840">
                <a:tc>
                  <a:txBody>
                    <a:bodyPr/>
                    <a:lstStyle/>
                    <a:p>
                      <a:r>
                        <a:rPr lang="en-US" sz="1800" dirty="0"/>
                        <a:t>Precision </a:t>
                      </a:r>
                    </a:p>
                  </a:txBody>
                  <a:tcPr/>
                </a:tc>
                <a:tc>
                  <a:txBody>
                    <a:bodyPr/>
                    <a:lstStyle/>
                    <a:p>
                      <a:r>
                        <a:rPr lang="en-US" sz="1800" dirty="0"/>
                        <a:t>0.7280</a:t>
                      </a:r>
                    </a:p>
                  </a:txBody>
                  <a:tcPr/>
                </a:tc>
                <a:tc>
                  <a:txBody>
                    <a:bodyPr/>
                    <a:lstStyle/>
                    <a:p>
                      <a:r>
                        <a:rPr lang="en-US" sz="1800" dirty="0"/>
                        <a:t>0.7561</a:t>
                      </a:r>
                    </a:p>
                  </a:txBody>
                  <a:tcPr/>
                </a:tc>
                <a:extLst>
                  <a:ext uri="{0D108BD9-81ED-4DB2-BD59-A6C34878D82A}">
                    <a16:rowId xmlns:a16="http://schemas.microsoft.com/office/drawing/2014/main" val="1338391307"/>
                  </a:ext>
                </a:extLst>
              </a:tr>
              <a:tr h="370840">
                <a:tc>
                  <a:txBody>
                    <a:bodyPr/>
                    <a:lstStyle/>
                    <a:p>
                      <a:r>
                        <a:rPr lang="en-US" sz="1800" dirty="0"/>
                        <a:t>F1 </a:t>
                      </a:r>
                    </a:p>
                  </a:txBody>
                  <a:tcPr/>
                </a:tc>
                <a:tc>
                  <a:txBody>
                    <a:bodyPr/>
                    <a:lstStyle/>
                    <a:p>
                      <a:r>
                        <a:rPr lang="en-US" sz="1800" dirty="0"/>
                        <a:t>0.7420</a:t>
                      </a:r>
                    </a:p>
                  </a:txBody>
                  <a:tcPr/>
                </a:tc>
                <a:tc>
                  <a:txBody>
                    <a:bodyPr/>
                    <a:lstStyle/>
                    <a:p>
                      <a:r>
                        <a:rPr lang="en-US" sz="1800" dirty="0"/>
                        <a:t>0.7815</a:t>
                      </a:r>
                    </a:p>
                  </a:txBody>
                  <a:tcPr/>
                </a:tc>
                <a:extLst>
                  <a:ext uri="{0D108BD9-81ED-4DB2-BD59-A6C34878D82A}">
                    <a16:rowId xmlns:a16="http://schemas.microsoft.com/office/drawing/2014/main" val="2086667013"/>
                  </a:ext>
                </a:extLst>
              </a:tr>
              <a:tr h="370840">
                <a:tc>
                  <a:txBody>
                    <a:bodyPr/>
                    <a:lstStyle/>
                    <a:p>
                      <a:r>
                        <a:rPr lang="en-US" sz="1800" dirty="0"/>
                        <a:t>'Positive' Class</a:t>
                      </a:r>
                    </a:p>
                  </a:txBody>
                  <a:tcPr/>
                </a:tc>
                <a:tc>
                  <a:txBody>
                    <a:bodyPr/>
                    <a:lstStyle/>
                    <a:p>
                      <a:r>
                        <a:rPr lang="en-US" sz="1800" dirty="0"/>
                        <a:t>“Yes”</a:t>
                      </a:r>
                    </a:p>
                  </a:txBody>
                  <a:tcPr/>
                </a:tc>
                <a:tc>
                  <a:txBody>
                    <a:bodyPr/>
                    <a:lstStyle/>
                    <a:p>
                      <a:r>
                        <a:rPr lang="en-US" sz="1800" dirty="0"/>
                        <a:t>“Yes”</a:t>
                      </a:r>
                    </a:p>
                  </a:txBody>
                  <a:tcPr/>
                </a:tc>
                <a:extLst>
                  <a:ext uri="{0D108BD9-81ED-4DB2-BD59-A6C34878D82A}">
                    <a16:rowId xmlns:a16="http://schemas.microsoft.com/office/drawing/2014/main" val="1318686235"/>
                  </a:ext>
                </a:extLst>
              </a:tr>
            </a:tbl>
          </a:graphicData>
        </a:graphic>
      </p:graphicFrame>
      <p:sp>
        <p:nvSpPr>
          <p:cNvPr id="12" name="TextBox 11">
            <a:extLst>
              <a:ext uri="{FF2B5EF4-FFF2-40B4-BE49-F238E27FC236}">
                <a16:creationId xmlns:a16="http://schemas.microsoft.com/office/drawing/2014/main" id="{6A8172BA-BC5D-1568-ACED-DCF8F5732E61}"/>
              </a:ext>
            </a:extLst>
          </p:cNvPr>
          <p:cNvSpPr txBox="1"/>
          <p:nvPr/>
        </p:nvSpPr>
        <p:spPr>
          <a:xfrm>
            <a:off x="459303" y="1131709"/>
            <a:ext cx="6249841" cy="3816429"/>
          </a:xfrm>
          <a:prstGeom prst="rect">
            <a:avLst/>
          </a:prstGeom>
          <a:noFill/>
        </p:spPr>
        <p:txBody>
          <a:bodyPr wrap="square" rtlCol="0">
            <a:spAutoFit/>
          </a:bodyPr>
          <a:lstStyle/>
          <a:p>
            <a:pPr marL="285750" indent="-285750">
              <a:buFont typeface="Arial" panose="020B0604020202020204" pitchFamily="34" charset="0"/>
              <a:buChar char="•"/>
            </a:pPr>
            <a:r>
              <a:rPr lang="en-US" sz="2200" dirty="0"/>
              <a:t>Approach:</a:t>
            </a:r>
          </a:p>
          <a:p>
            <a:pPr marL="742950" lvl="1" indent="-285750">
              <a:buFont typeface="Arial" panose="020B0604020202020204" pitchFamily="34" charset="0"/>
              <a:buChar char="•"/>
            </a:pPr>
            <a:r>
              <a:rPr lang="en-US" sz="2200" dirty="0"/>
              <a:t>Oversampling for imbalanced dataset</a:t>
            </a:r>
          </a:p>
          <a:p>
            <a:pPr marL="742950" lvl="1" indent="-285750">
              <a:buFont typeface="Arial" panose="020B0604020202020204" pitchFamily="34" charset="0"/>
              <a:buChar char="•"/>
            </a:pPr>
            <a:r>
              <a:rPr lang="en-US" sz="2200" dirty="0"/>
              <a:t>70% train, 30% validate</a:t>
            </a:r>
          </a:p>
          <a:p>
            <a:pPr marL="742950" lvl="1" indent="-285750">
              <a:buFont typeface="Arial" panose="020B0604020202020204" pitchFamily="34" charset="0"/>
              <a:buChar char="•"/>
            </a:pPr>
            <a:r>
              <a:rPr lang="en-US" sz="2200" dirty="0"/>
              <a:t>Positive class was set to “Yes” for Attrition</a:t>
            </a:r>
          </a:p>
          <a:p>
            <a:pPr marL="742950" lvl="1" indent="-285750">
              <a:buFont typeface="Arial" panose="020B0604020202020204" pitchFamily="34" charset="0"/>
              <a:buChar char="•"/>
            </a:pPr>
            <a:r>
              <a:rPr lang="en-US" sz="2200" dirty="0">
                <a:solidFill>
                  <a:srgbClr val="333333"/>
                </a:solidFill>
              </a:rPr>
              <a:t>Criteria: at least 60% for both sensitivity and specificity</a:t>
            </a:r>
          </a:p>
          <a:p>
            <a:pPr marL="285750" indent="-285750" algn="l">
              <a:buFont typeface="Arial" panose="020B0604020202020204" pitchFamily="34" charset="0"/>
              <a:buChar char="•"/>
            </a:pPr>
            <a:r>
              <a:rPr lang="en-US" sz="2200" b="0" i="0" dirty="0">
                <a:solidFill>
                  <a:srgbClr val="333333"/>
                </a:solidFill>
                <a:effectLst/>
              </a:rPr>
              <a:t>Two algorithms: Naïve Bayes, k-Nearest Neighbors (k-NN)</a:t>
            </a:r>
          </a:p>
          <a:p>
            <a:pPr marL="742950" lvl="1" indent="-285750">
              <a:buFont typeface="Arial" panose="020B0604020202020204" pitchFamily="34" charset="0"/>
              <a:buChar char="•"/>
            </a:pPr>
            <a:r>
              <a:rPr lang="en-US" sz="2200" b="0" i="0" dirty="0">
                <a:solidFill>
                  <a:srgbClr val="333333"/>
                </a:solidFill>
                <a:effectLst/>
              </a:rPr>
              <a:t>Variables: Job Involvement, </a:t>
            </a:r>
            <a:r>
              <a:rPr lang="en-US" sz="2200" dirty="0">
                <a:solidFill>
                  <a:srgbClr val="333333"/>
                </a:solidFill>
              </a:rPr>
              <a:t>Overtime, </a:t>
            </a:r>
            <a:r>
              <a:rPr lang="en-US" sz="2200" b="0" i="0" dirty="0">
                <a:solidFill>
                  <a:srgbClr val="333333"/>
                </a:solidFill>
                <a:effectLst/>
              </a:rPr>
              <a:t>Stock Option Level, Marital Status, Job Role</a:t>
            </a:r>
          </a:p>
        </p:txBody>
      </p:sp>
      <p:sp>
        <p:nvSpPr>
          <p:cNvPr id="2" name="TextBox 1">
            <a:extLst>
              <a:ext uri="{FF2B5EF4-FFF2-40B4-BE49-F238E27FC236}">
                <a16:creationId xmlns:a16="http://schemas.microsoft.com/office/drawing/2014/main" id="{3655CDD6-A8AF-7157-E790-A398AAE8A2B6}"/>
              </a:ext>
            </a:extLst>
          </p:cNvPr>
          <p:cNvSpPr txBox="1"/>
          <p:nvPr/>
        </p:nvSpPr>
        <p:spPr>
          <a:xfrm>
            <a:off x="459302" y="4851285"/>
            <a:ext cx="6249841" cy="769441"/>
          </a:xfrm>
          <a:prstGeom prst="rect">
            <a:avLst/>
          </a:prstGeom>
          <a:noFill/>
        </p:spPr>
        <p:txBody>
          <a:bodyPr wrap="square" rtlCol="0">
            <a:spAutoFit/>
          </a:bodyPr>
          <a:lstStyle/>
          <a:p>
            <a:pPr marL="285750" indent="-285750" algn="l">
              <a:buFont typeface="Arial" panose="020B0604020202020204" pitchFamily="34" charset="0"/>
              <a:buChar char="•"/>
            </a:pPr>
            <a:r>
              <a:rPr lang="en-US" sz="2200" b="0" i="0" dirty="0">
                <a:solidFill>
                  <a:srgbClr val="333333"/>
                </a:solidFill>
                <a:effectLst/>
              </a:rPr>
              <a:t>k-NN was used to predict a new dataset of 300 observations (employees)</a:t>
            </a:r>
            <a:endParaRPr lang="en-US" sz="2200" dirty="0"/>
          </a:p>
        </p:txBody>
      </p:sp>
    </p:spTree>
    <p:extLst>
      <p:ext uri="{BB962C8B-B14F-4D97-AF65-F5344CB8AC3E}">
        <p14:creationId xmlns:p14="http://schemas.microsoft.com/office/powerpoint/2010/main" val="89165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97E86F4-31AE-970E-3CA6-331DD3931DAB}"/>
              </a:ext>
            </a:extLst>
          </p:cNvPr>
          <p:cNvSpPr>
            <a:spLocks noGrp="1"/>
          </p:cNvSpPr>
          <p:nvPr>
            <p:ph type="title"/>
          </p:nvPr>
        </p:nvSpPr>
        <p:spPr/>
        <p:txBody>
          <a:bodyPr/>
          <a:lstStyle/>
          <a:p>
            <a:r>
              <a:rPr lang="en-US" dirty="0"/>
              <a:t>Monthly Income</a:t>
            </a:r>
          </a:p>
        </p:txBody>
      </p:sp>
      <p:pic>
        <p:nvPicPr>
          <p:cNvPr id="2" name="Picture 1">
            <a:extLst>
              <a:ext uri="{FF2B5EF4-FFF2-40B4-BE49-F238E27FC236}">
                <a16:creationId xmlns:a16="http://schemas.microsoft.com/office/drawing/2014/main" id="{AE28CB40-A6D3-9324-9AE6-EDC48504DC21}"/>
              </a:ext>
            </a:extLst>
          </p:cNvPr>
          <p:cNvPicPr>
            <a:picLocks noChangeAspect="1"/>
          </p:cNvPicPr>
          <p:nvPr/>
        </p:nvPicPr>
        <p:blipFill>
          <a:blip r:embed="rId3"/>
          <a:stretch>
            <a:fillRect/>
          </a:stretch>
        </p:blipFill>
        <p:spPr>
          <a:xfrm>
            <a:off x="459303" y="1003693"/>
            <a:ext cx="5559743" cy="3436144"/>
          </a:xfrm>
          <a:prstGeom prst="rect">
            <a:avLst/>
          </a:prstGeom>
        </p:spPr>
      </p:pic>
      <p:pic>
        <p:nvPicPr>
          <p:cNvPr id="5" name="Picture 4">
            <a:extLst>
              <a:ext uri="{FF2B5EF4-FFF2-40B4-BE49-F238E27FC236}">
                <a16:creationId xmlns:a16="http://schemas.microsoft.com/office/drawing/2014/main" id="{3350735E-4D61-9721-0829-FA8D787D339F}"/>
              </a:ext>
            </a:extLst>
          </p:cNvPr>
          <p:cNvPicPr>
            <a:picLocks noChangeAspect="1"/>
          </p:cNvPicPr>
          <p:nvPr/>
        </p:nvPicPr>
        <p:blipFill>
          <a:blip r:embed="rId4"/>
          <a:stretch>
            <a:fillRect/>
          </a:stretch>
        </p:blipFill>
        <p:spPr>
          <a:xfrm>
            <a:off x="6172956" y="1003693"/>
            <a:ext cx="5559743" cy="3436144"/>
          </a:xfrm>
          <a:prstGeom prst="rect">
            <a:avLst/>
          </a:prstGeom>
        </p:spPr>
      </p:pic>
      <p:sp>
        <p:nvSpPr>
          <p:cNvPr id="6" name="TextBox 5">
            <a:extLst>
              <a:ext uri="{FF2B5EF4-FFF2-40B4-BE49-F238E27FC236}">
                <a16:creationId xmlns:a16="http://schemas.microsoft.com/office/drawing/2014/main" id="{CA3704AC-3575-95AC-D033-0AF4246FB492}"/>
              </a:ext>
            </a:extLst>
          </p:cNvPr>
          <p:cNvSpPr txBox="1"/>
          <p:nvPr/>
        </p:nvSpPr>
        <p:spPr>
          <a:xfrm>
            <a:off x="459303" y="4705745"/>
            <a:ext cx="2302002" cy="1384995"/>
          </a:xfrm>
          <a:prstGeom prst="rect">
            <a:avLst/>
          </a:prstGeom>
          <a:noFill/>
        </p:spPr>
        <p:txBody>
          <a:bodyPr wrap="square">
            <a:spAutoFit/>
          </a:bodyPr>
          <a:lstStyle/>
          <a:p>
            <a:r>
              <a:rPr lang="en-US" sz="1200" dirty="0"/>
              <a:t>Min = $1,081</a:t>
            </a:r>
          </a:p>
          <a:p>
            <a:r>
              <a:rPr lang="en-US" sz="1200" dirty="0"/>
              <a:t>1st Quartile (25%) = $2,840 </a:t>
            </a:r>
          </a:p>
          <a:p>
            <a:r>
              <a:rPr lang="en-US" sz="1200" dirty="0">
                <a:solidFill>
                  <a:srgbClr val="00B050"/>
                </a:solidFill>
              </a:rPr>
              <a:t>Median = $4,946</a:t>
            </a:r>
          </a:p>
          <a:p>
            <a:r>
              <a:rPr lang="en-US" sz="1200" dirty="0">
                <a:solidFill>
                  <a:srgbClr val="000000"/>
                </a:solidFill>
              </a:rPr>
              <a:t>Mean = $6,390</a:t>
            </a:r>
          </a:p>
          <a:p>
            <a:r>
              <a:rPr lang="en-US" sz="1200" dirty="0"/>
              <a:t>3rd Quartile (75%) = $8,182</a:t>
            </a:r>
          </a:p>
          <a:p>
            <a:r>
              <a:rPr lang="en-US" sz="1200" dirty="0"/>
              <a:t>Max = $19,999</a:t>
            </a:r>
          </a:p>
          <a:p>
            <a:r>
              <a:rPr lang="en-US" sz="1200" dirty="0"/>
              <a:t>Standard Deviation = $4,598</a:t>
            </a:r>
          </a:p>
        </p:txBody>
      </p:sp>
      <p:cxnSp>
        <p:nvCxnSpPr>
          <p:cNvPr id="8" name="Straight Connector 7">
            <a:extLst>
              <a:ext uri="{FF2B5EF4-FFF2-40B4-BE49-F238E27FC236}">
                <a16:creationId xmlns:a16="http://schemas.microsoft.com/office/drawing/2014/main" id="{DCB1C9DE-3F76-4C33-C735-C00E832FC754}"/>
              </a:ext>
            </a:extLst>
          </p:cNvPr>
          <p:cNvCxnSpPr/>
          <p:nvPr/>
        </p:nvCxnSpPr>
        <p:spPr>
          <a:xfrm>
            <a:off x="2100781" y="1388399"/>
            <a:ext cx="0" cy="265176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3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97E86F4-31AE-970E-3CA6-331DD3931DAB}"/>
              </a:ext>
            </a:extLst>
          </p:cNvPr>
          <p:cNvSpPr>
            <a:spLocks noGrp="1"/>
          </p:cNvSpPr>
          <p:nvPr>
            <p:ph type="title"/>
          </p:nvPr>
        </p:nvSpPr>
        <p:spPr/>
        <p:txBody>
          <a:bodyPr/>
          <a:lstStyle/>
          <a:p>
            <a:r>
              <a:rPr lang="en-US" dirty="0"/>
              <a:t>Monthly Income</a:t>
            </a:r>
          </a:p>
        </p:txBody>
      </p:sp>
      <p:pic>
        <p:nvPicPr>
          <p:cNvPr id="3" name="Picture 2">
            <a:extLst>
              <a:ext uri="{FF2B5EF4-FFF2-40B4-BE49-F238E27FC236}">
                <a16:creationId xmlns:a16="http://schemas.microsoft.com/office/drawing/2014/main" id="{C351DF7F-1946-51EA-41C8-4C9E8189BD34}"/>
              </a:ext>
            </a:extLst>
          </p:cNvPr>
          <p:cNvPicPr>
            <a:picLocks noChangeAspect="1"/>
          </p:cNvPicPr>
          <p:nvPr/>
        </p:nvPicPr>
        <p:blipFill>
          <a:blip r:embed="rId3"/>
          <a:stretch>
            <a:fillRect/>
          </a:stretch>
        </p:blipFill>
        <p:spPr>
          <a:xfrm>
            <a:off x="459303" y="1003693"/>
            <a:ext cx="5559743" cy="3436144"/>
          </a:xfrm>
          <a:prstGeom prst="rect">
            <a:avLst/>
          </a:prstGeom>
        </p:spPr>
      </p:pic>
      <p:pic>
        <p:nvPicPr>
          <p:cNvPr id="4" name="Picture 3">
            <a:extLst>
              <a:ext uri="{FF2B5EF4-FFF2-40B4-BE49-F238E27FC236}">
                <a16:creationId xmlns:a16="http://schemas.microsoft.com/office/drawing/2014/main" id="{055DA762-B6B3-3839-8B00-24685D9368C8}"/>
              </a:ext>
            </a:extLst>
          </p:cNvPr>
          <p:cNvPicPr>
            <a:picLocks noChangeAspect="1"/>
          </p:cNvPicPr>
          <p:nvPr/>
        </p:nvPicPr>
        <p:blipFill>
          <a:blip r:embed="rId4"/>
          <a:stretch>
            <a:fillRect/>
          </a:stretch>
        </p:blipFill>
        <p:spPr>
          <a:xfrm>
            <a:off x="6172956" y="1003693"/>
            <a:ext cx="5559743" cy="3436144"/>
          </a:xfrm>
          <a:prstGeom prst="rect">
            <a:avLst/>
          </a:prstGeom>
        </p:spPr>
      </p:pic>
    </p:spTree>
    <p:extLst>
      <p:ext uri="{BB962C8B-B14F-4D97-AF65-F5344CB8AC3E}">
        <p14:creationId xmlns:p14="http://schemas.microsoft.com/office/powerpoint/2010/main" val="3750414154"/>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erlin">
  <a:themeElements>
    <a:clrScheme name="Frito-Lay">
      <a:dk1>
        <a:srgbClr val="EB192C"/>
      </a:dk1>
      <a:lt1>
        <a:srgbClr val="000000"/>
      </a:lt1>
      <a:dk2>
        <a:srgbClr val="DB1326"/>
      </a:dk2>
      <a:lt2>
        <a:srgbClr val="FDD836"/>
      </a:lt2>
      <a:accent1>
        <a:srgbClr val="FFFFFF"/>
      </a:accent1>
      <a:accent2>
        <a:srgbClr val="DB1326"/>
      </a:accent2>
      <a:accent3>
        <a:srgbClr val="DB1326"/>
      </a:accent3>
      <a:accent4>
        <a:srgbClr val="DB1326"/>
      </a:accent4>
      <a:accent5>
        <a:srgbClr val="DB1326"/>
      </a:accent5>
      <a:accent6>
        <a:srgbClr val="DB1326"/>
      </a:accent6>
      <a:hlink>
        <a:srgbClr val="0563C1"/>
      </a:hlink>
      <a:folHlink>
        <a:srgbClr val="954F72"/>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4.xml><?xml version="1.0" encoding="utf-8"?>
<a:theme xmlns:a="http://schemas.openxmlformats.org/drawingml/2006/main" name="Retrospect">
  <a:themeElements>
    <a:clrScheme name="Custom 3">
      <a:dk1>
        <a:sysClr val="windowText" lastClr="000000"/>
      </a:dk1>
      <a:lt1>
        <a:srgbClr val="FFFFFF"/>
      </a:lt1>
      <a:dk2>
        <a:srgbClr val="000000"/>
      </a:dk2>
      <a:lt2>
        <a:srgbClr val="FFFFFF"/>
      </a:lt2>
      <a:accent1>
        <a:srgbClr val="EB192C"/>
      </a:accent1>
      <a:accent2>
        <a:srgbClr val="EB192C"/>
      </a:accent2>
      <a:accent3>
        <a:srgbClr val="EB192C"/>
      </a:accent3>
      <a:accent4>
        <a:srgbClr val="EB192C"/>
      </a:accent4>
      <a:accent5>
        <a:srgbClr val="005EA4"/>
      </a:accent5>
      <a:accent6>
        <a:srgbClr val="00843B"/>
      </a:accent6>
      <a:hlink>
        <a:srgbClr val="99CA3C"/>
      </a:hlink>
      <a:folHlink>
        <a:srgbClr val="B9D1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13859</TotalTime>
  <Words>2201</Words>
  <Application>Microsoft Office PowerPoint</Application>
  <PresentationFormat>Widescreen</PresentationFormat>
  <Paragraphs>206</Paragraphs>
  <Slides>12</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12</vt:i4>
      </vt:variant>
    </vt:vector>
  </HeadingPairs>
  <TitlesOfParts>
    <vt:vector size="25" baseType="lpstr">
      <vt:lpstr>Arial</vt:lpstr>
      <vt:lpstr>Avenir Next LT Pro</vt:lpstr>
      <vt:lpstr>Calibri</vt:lpstr>
      <vt:lpstr>Calibri Light</vt:lpstr>
      <vt:lpstr>Courier New</vt:lpstr>
      <vt:lpstr>Georgia Pro Semibold</vt:lpstr>
      <vt:lpstr>Söhne</vt:lpstr>
      <vt:lpstr>Trebuchet MS</vt:lpstr>
      <vt:lpstr>Wingdings</vt:lpstr>
      <vt:lpstr>1_Custom Design</vt:lpstr>
      <vt:lpstr>Custom Design</vt:lpstr>
      <vt:lpstr>Berlin</vt:lpstr>
      <vt:lpstr>Retrospect</vt:lpstr>
      <vt:lpstr> Frito-Lay Attrition Study</vt:lpstr>
      <vt:lpstr>The Study</vt:lpstr>
      <vt:lpstr>Dataset</vt:lpstr>
      <vt:lpstr>Top Contributing Factors</vt:lpstr>
      <vt:lpstr>Top Indicators</vt:lpstr>
      <vt:lpstr>Job Role Trends</vt:lpstr>
      <vt:lpstr>Attrition Models</vt:lpstr>
      <vt:lpstr>Monthly Income</vt:lpstr>
      <vt:lpstr>Monthly Income</vt:lpstr>
      <vt:lpstr>Monthly Income Models</vt:lpstr>
      <vt:lpstr>Summary</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Katon Pang</dc:creator>
  <cp:lastModifiedBy>Katon Pang</cp:lastModifiedBy>
  <cp:revision>138</cp:revision>
  <dcterms:created xsi:type="dcterms:W3CDTF">2023-12-11T20:40:46Z</dcterms:created>
  <dcterms:modified xsi:type="dcterms:W3CDTF">2023-12-22T09:15:49Z</dcterms:modified>
</cp:coreProperties>
</file>